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handoutMasterIdLst>
    <p:handoutMasterId r:id="rId36"/>
  </p:handoutMasterIdLst>
  <p:sldIdLst>
    <p:sldId id="257" r:id="rId2"/>
    <p:sldId id="258" r:id="rId3"/>
    <p:sldId id="263" r:id="rId4"/>
    <p:sldId id="294" r:id="rId5"/>
    <p:sldId id="270" r:id="rId6"/>
    <p:sldId id="295" r:id="rId7"/>
    <p:sldId id="261" r:id="rId8"/>
    <p:sldId id="271" r:id="rId9"/>
    <p:sldId id="264" r:id="rId10"/>
    <p:sldId id="275" r:id="rId11"/>
    <p:sldId id="276" r:id="rId12"/>
    <p:sldId id="277" r:id="rId13"/>
    <p:sldId id="278"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79" r:id="rId27"/>
    <p:sldId id="292" r:id="rId28"/>
    <p:sldId id="293" r:id="rId29"/>
    <p:sldId id="269" r:id="rId30"/>
    <p:sldId id="272" r:id="rId31"/>
    <p:sldId id="273" r:id="rId32"/>
    <p:sldId id="274" r:id="rId33"/>
    <p:sldId id="266" r:id="rId3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EBD8"/>
    <a:srgbClr val="8335E5"/>
    <a:srgbClr val="6B8DE1"/>
    <a:srgbClr val="6C92E1"/>
    <a:srgbClr val="6313DC"/>
    <a:srgbClr val="1E3ADA"/>
    <a:srgbClr val="030553"/>
    <a:srgbClr val="7D4BC9"/>
    <a:srgbClr val="16286E"/>
    <a:srgbClr val="652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68037" autoAdjust="0"/>
  </p:normalViewPr>
  <p:slideViewPr>
    <p:cSldViewPr snapToGrid="0" showGuides="1">
      <p:cViewPr varScale="1">
        <p:scale>
          <a:sx n="48" d="100"/>
          <a:sy n="48" d="100"/>
        </p:scale>
        <p:origin x="1272" y="36"/>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3A5E5A06-49CA-4CC1-87DE-FA77A677BB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0AB57FBC-7FA3-4A4B-999A-96FD7DC0D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E61690C-4C47-4C78-B862-66354E985A5A}" type="datetime1">
              <a:rPr lang="es-ES" smtClean="0"/>
              <a:t>27/09/2019</a:t>
            </a:fld>
            <a:endParaRPr lang="es-ES" dirty="0"/>
          </a:p>
        </p:txBody>
      </p:sp>
      <p:sp>
        <p:nvSpPr>
          <p:cNvPr id="4" name="Marcador de pie de página 3">
            <a:extLst>
              <a:ext uri="{FF2B5EF4-FFF2-40B4-BE49-F238E27FC236}">
                <a16:creationId xmlns:a16="http://schemas.microsoft.com/office/drawing/2014/main" id="{6EE13074-6DA0-4561-A86B-2939D8B45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F2B7A8E5-C1F9-40CC-A2A5-13CF7BD3F7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es-ES" smtClean="0"/>
              <a:t>‹Nº›</a:t>
            </a:fld>
            <a:endParaRPr lang="es-ES" dirty="0"/>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47B61-BF17-45FD-9803-9BB2EB150729}" type="datetime1">
              <a:rPr lang="es-ES" smtClean="0"/>
              <a:pPr/>
              <a:t>27/09/2019</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F8F48A-6110-47DA-8521-A1D1FFD22FEF}" type="slidenum">
              <a:rPr lang="es-ES" noProof="0" smtClean="0"/>
              <a:t>‹Nº›</a:t>
            </a:fld>
            <a:endParaRPr lang="es-ES" noProof="0"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a:t>
            </a:fld>
            <a:endParaRPr lang="es-ES" dirty="0"/>
          </a:p>
        </p:txBody>
      </p:sp>
    </p:spTree>
    <p:extLst>
      <p:ext uri="{BB962C8B-B14F-4D97-AF65-F5344CB8AC3E}">
        <p14:creationId xmlns:p14="http://schemas.microsoft.com/office/powerpoint/2010/main" val="151137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A continuación, se presentarán solamente los campos, </a:t>
            </a:r>
            <a:r>
              <a:rPr lang="es-AR" sz="1200" kern="1200" dirty="0" err="1" smtClean="0">
                <a:solidFill>
                  <a:schemeClr val="tx1"/>
                </a:solidFill>
                <a:effectLst/>
                <a:latin typeface="+mn-lt"/>
                <a:ea typeface="+mn-ea"/>
                <a:cs typeface="+mn-cs"/>
              </a:rPr>
              <a:t>subcampos</a:t>
            </a:r>
            <a:r>
              <a:rPr lang="es-AR" sz="1200" kern="1200" dirty="0" smtClean="0">
                <a:solidFill>
                  <a:schemeClr val="tx1"/>
                </a:solidFill>
                <a:effectLst/>
                <a:latin typeface="+mn-lt"/>
                <a:ea typeface="+mn-ea"/>
                <a:cs typeface="+mn-cs"/>
              </a:rPr>
              <a:t> o posiciones utilizadas con más frecuencia en los recursos integrados y que pueden ocasionar inconvenientes. No me detendré en aquellos comunes y que no presentan problemas a la hora de catalogar.</a:t>
            </a:r>
          </a:p>
          <a:p>
            <a:endParaRPr lang="es-A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AR" dirty="0" smtClean="0"/>
              <a:t>Líder</a:t>
            </a:r>
            <a:r>
              <a:rPr lang="es-AR" baseline="0" dirty="0" smtClean="0"/>
              <a:t> o cabecera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baseline="0" dirty="0" smtClean="0">
                <a:solidFill>
                  <a:schemeClr val="tx1"/>
                </a:solidFill>
                <a:effectLst/>
                <a:latin typeface="+mn-lt"/>
                <a:ea typeface="+mn-ea"/>
                <a:cs typeface="+mn-cs"/>
              </a:rPr>
              <a:t>Posición 06  </a:t>
            </a:r>
            <a:r>
              <a:rPr lang="es-AR" sz="1200" kern="1200" dirty="0" smtClean="0">
                <a:solidFill>
                  <a:schemeClr val="tx1"/>
                </a:solidFill>
                <a:effectLst/>
                <a:latin typeface="+mn-lt"/>
                <a:ea typeface="+mn-ea"/>
                <a:cs typeface="+mn-cs"/>
              </a:rPr>
              <a:t>Código alfabético usado para definir las características y componentes del material descripto</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10</a:t>
            </a:fld>
            <a:endParaRPr lang="es-ES" noProof="0" dirty="0"/>
          </a:p>
        </p:txBody>
      </p:sp>
    </p:spTree>
    <p:extLst>
      <p:ext uri="{BB962C8B-B14F-4D97-AF65-F5344CB8AC3E}">
        <p14:creationId xmlns:p14="http://schemas.microsoft.com/office/powerpoint/2010/main" val="397537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Posición</a:t>
            </a:r>
            <a:r>
              <a:rPr lang="es-AR" sz="1200" kern="1200" baseline="0" dirty="0" smtClean="0">
                <a:solidFill>
                  <a:schemeClr val="tx1"/>
                </a:solidFill>
                <a:effectLst/>
                <a:latin typeface="+mn-lt"/>
                <a:ea typeface="+mn-ea"/>
                <a:cs typeface="+mn-cs"/>
              </a:rPr>
              <a:t> 07 </a:t>
            </a:r>
            <a:r>
              <a:rPr lang="es-AR" sz="1200" kern="1200" dirty="0" smtClean="0">
                <a:solidFill>
                  <a:schemeClr val="tx1"/>
                </a:solidFill>
                <a:effectLst/>
                <a:latin typeface="+mn-lt"/>
                <a:ea typeface="+mn-ea"/>
                <a:cs typeface="+mn-cs"/>
              </a:rPr>
              <a:t>Código alfabético que indica el nivel bibliográfico del registro</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11</a:t>
            </a:fld>
            <a:endParaRPr lang="es-ES" noProof="0" dirty="0"/>
          </a:p>
        </p:txBody>
      </p:sp>
    </p:spTree>
    <p:extLst>
      <p:ext uri="{BB962C8B-B14F-4D97-AF65-F5344CB8AC3E}">
        <p14:creationId xmlns:p14="http://schemas.microsoft.com/office/powerpoint/2010/main" val="2346335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Campo 007</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Este campo contiene la información codificada sobre las características físicas del material. Las mismas proceden normalmente de la información contenida en otras partes del registro, como por ejemplo el campo 300 (Descripción física).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Si un documento tiene dos formatos (revista en formato papel y en línea), se colocan dos campos 007</a:t>
            </a:r>
          </a:p>
          <a:p>
            <a:endParaRPr lang="es-AR" dirty="0" smtClean="0"/>
          </a:p>
          <a:p>
            <a:r>
              <a:rPr lang="es-AR" dirty="0" smtClean="0"/>
              <a:t>Posición 00 Categoría</a:t>
            </a:r>
            <a:r>
              <a:rPr lang="es-AR" baseline="0" dirty="0" smtClean="0"/>
              <a:t> del material</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12</a:t>
            </a:fld>
            <a:endParaRPr lang="es-ES" noProof="0" dirty="0"/>
          </a:p>
        </p:txBody>
      </p:sp>
    </p:spTree>
    <p:extLst>
      <p:ext uri="{BB962C8B-B14F-4D97-AF65-F5344CB8AC3E}">
        <p14:creationId xmlns:p14="http://schemas.microsoft.com/office/powerpoint/2010/main" val="81968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Posición</a:t>
            </a:r>
            <a:r>
              <a:rPr lang="es-AR" baseline="0" dirty="0" smtClean="0"/>
              <a:t> 01 Designación específica del material</a:t>
            </a:r>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13</a:t>
            </a:fld>
            <a:endParaRPr lang="es-ES" noProof="0" dirty="0"/>
          </a:p>
        </p:txBody>
      </p:sp>
    </p:spTree>
    <p:extLst>
      <p:ext uri="{BB962C8B-B14F-4D97-AF65-F5344CB8AC3E}">
        <p14:creationId xmlns:p14="http://schemas.microsoft.com/office/powerpoint/2010/main" val="430112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Campo 008.</a:t>
            </a:r>
            <a:r>
              <a:rPr lang="es-AR" sz="1200" kern="1200" baseline="0" dirty="0" smtClean="0">
                <a:solidFill>
                  <a:schemeClr val="tx1"/>
                </a:solidFill>
                <a:effectLst/>
                <a:latin typeface="+mn-lt"/>
                <a:ea typeface="+mn-ea"/>
                <a:cs typeface="+mn-cs"/>
              </a:rPr>
              <a:t> Campo fijo de información general</a:t>
            </a:r>
          </a:p>
          <a:p>
            <a:r>
              <a:rPr lang="es-AR" sz="1200" kern="1200" dirty="0" smtClean="0">
                <a:solidFill>
                  <a:schemeClr val="tx1"/>
                </a:solidFill>
                <a:effectLst/>
                <a:latin typeface="+mn-lt"/>
                <a:ea typeface="+mn-ea"/>
                <a:cs typeface="+mn-cs"/>
              </a:rPr>
              <a:t>Los valores de este campo dependen de qué códigos se hayan colocado en el campo Leader o Cabecera.</a:t>
            </a:r>
          </a:p>
          <a:p>
            <a:r>
              <a:rPr lang="es-AR" sz="1200" kern="1200" dirty="0" smtClean="0">
                <a:solidFill>
                  <a:schemeClr val="tx1"/>
                </a:solidFill>
                <a:effectLst/>
                <a:latin typeface="+mn-lt"/>
                <a:ea typeface="+mn-ea"/>
                <a:cs typeface="+mn-cs"/>
              </a:rPr>
              <a:t>Posición 21 tipo de recurso continuo</a:t>
            </a:r>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14</a:t>
            </a:fld>
            <a:endParaRPr lang="es-ES" noProof="0" dirty="0"/>
          </a:p>
        </p:txBody>
      </p:sp>
    </p:spTree>
    <p:extLst>
      <p:ext uri="{BB962C8B-B14F-4D97-AF65-F5344CB8AC3E}">
        <p14:creationId xmlns:p14="http://schemas.microsoft.com/office/powerpoint/2010/main" val="370893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Posición 23 Forma de publicación</a:t>
            </a:r>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15</a:t>
            </a:fld>
            <a:endParaRPr lang="es-ES" noProof="0" dirty="0"/>
          </a:p>
        </p:txBody>
      </p:sp>
    </p:spTree>
    <p:extLst>
      <p:ext uri="{BB962C8B-B14F-4D97-AF65-F5344CB8AC3E}">
        <p14:creationId xmlns:p14="http://schemas.microsoft.com/office/powerpoint/2010/main" val="86597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Posición 34 Convención</a:t>
            </a:r>
            <a:r>
              <a:rPr lang="es-AR" baseline="0" dirty="0" smtClean="0"/>
              <a:t> de entrada</a:t>
            </a:r>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16</a:t>
            </a:fld>
            <a:endParaRPr lang="es-ES" noProof="0" dirty="0"/>
          </a:p>
        </p:txBody>
      </p:sp>
    </p:spTree>
    <p:extLst>
      <p:ext uri="{BB962C8B-B14F-4D97-AF65-F5344CB8AC3E}">
        <p14:creationId xmlns:p14="http://schemas.microsoft.com/office/powerpoint/2010/main" val="55926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Si ocurre algún cambio en el título propiamente dicho, modificar el área del título y mención de responsabilidad para reflejar la iteración en curso y registrar el título anterior en un campo 247 Título anterior </a:t>
            </a:r>
          </a:p>
          <a:p>
            <a:r>
              <a:rPr lang="es-AR" sz="1200" kern="1200" dirty="0" smtClean="0">
                <a:solidFill>
                  <a:schemeClr val="tx1"/>
                </a:solidFill>
                <a:effectLst/>
                <a:latin typeface="+mn-lt"/>
                <a:ea typeface="+mn-ea"/>
                <a:cs typeface="+mn-cs"/>
              </a:rPr>
              <a:t>Si el recurso tiene más de un título en la fuente principal de información, utilizar el primero que aparece o el que aparezca en forma resaltada,</a:t>
            </a:r>
            <a:r>
              <a:rPr lang="es-AR" sz="1200" kern="1200" baseline="0" dirty="0" smtClean="0">
                <a:solidFill>
                  <a:schemeClr val="tx1"/>
                </a:solidFill>
                <a:effectLst/>
                <a:latin typeface="+mn-lt"/>
                <a:ea typeface="+mn-ea"/>
                <a:cs typeface="+mn-cs"/>
              </a:rPr>
              <a:t> </a:t>
            </a:r>
            <a:r>
              <a:rPr lang="es-AR" sz="1200" kern="1200" dirty="0" smtClean="0">
                <a:solidFill>
                  <a:schemeClr val="tx1"/>
                </a:solidFill>
                <a:effectLst/>
                <a:latin typeface="+mn-lt"/>
                <a:ea typeface="+mn-ea"/>
                <a:cs typeface="+mn-cs"/>
              </a:rPr>
              <a:t>consignando el o los otros en campos repetibles 246 Variante de título.</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En caso de que el recurso sea electrónico, se indicará siempre la designación general del material a continuación del título propiamente dicho. </a:t>
            </a:r>
            <a:r>
              <a:rPr lang="es-AR" sz="1200" i="1" kern="1200" dirty="0" smtClean="0">
                <a:solidFill>
                  <a:schemeClr val="tx1"/>
                </a:solidFill>
                <a:effectLst/>
                <a:latin typeface="+mn-lt"/>
                <a:ea typeface="+mn-ea"/>
                <a:cs typeface="+mn-cs"/>
              </a:rPr>
              <a:t>[Recurso electrónico] </a:t>
            </a:r>
            <a:r>
              <a:rPr lang="es-AR" sz="1200" kern="1200" dirty="0" smtClean="0">
                <a:solidFill>
                  <a:schemeClr val="tx1"/>
                </a:solidFill>
                <a:effectLst/>
                <a:latin typeface="+mn-lt"/>
                <a:ea typeface="+mn-ea"/>
                <a:cs typeface="+mn-cs"/>
              </a:rPr>
              <a:t>(</a:t>
            </a:r>
            <a:r>
              <a:rPr lang="es-AR" sz="1200" i="1" kern="1200" dirty="0" smtClean="0">
                <a:solidFill>
                  <a:schemeClr val="tx1"/>
                </a:solidFill>
                <a:effectLst/>
                <a:latin typeface="+mn-lt"/>
                <a:ea typeface="+mn-ea"/>
                <a:cs typeface="+mn-cs"/>
              </a:rPr>
              <a:t>RCAA 1.1C</a:t>
            </a:r>
            <a:r>
              <a:rPr lang="es-AR" sz="1200" kern="1200" dirty="0" smtClean="0">
                <a:solidFill>
                  <a:schemeClr val="tx1"/>
                </a:solidFill>
                <a:effectLst/>
                <a:latin typeface="+mn-lt"/>
                <a:ea typeface="+mn-ea"/>
                <a:cs typeface="+mn-cs"/>
              </a:rPr>
              <a:t>)</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17</a:t>
            </a:fld>
            <a:endParaRPr lang="es-ES" noProof="0" dirty="0"/>
          </a:p>
        </p:txBody>
      </p:sp>
    </p:spTree>
    <p:extLst>
      <p:ext uri="{BB962C8B-B14F-4D97-AF65-F5344CB8AC3E}">
        <p14:creationId xmlns:p14="http://schemas.microsoft.com/office/powerpoint/2010/main" val="2497380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Se</a:t>
            </a:r>
            <a:r>
              <a:rPr lang="es-AR" sz="1200" kern="1200" baseline="0" dirty="0" smtClean="0">
                <a:solidFill>
                  <a:schemeClr val="tx1"/>
                </a:solidFill>
                <a:effectLst/>
                <a:latin typeface="+mn-lt"/>
                <a:ea typeface="+mn-ea"/>
                <a:cs typeface="+mn-cs"/>
              </a:rPr>
              <a:t> coloca e</a:t>
            </a:r>
            <a:r>
              <a:rPr lang="es-AR" sz="1200" kern="1200" dirty="0" smtClean="0">
                <a:solidFill>
                  <a:schemeClr val="tx1"/>
                </a:solidFill>
                <a:effectLst/>
                <a:latin typeface="+mn-lt"/>
                <a:ea typeface="+mn-ea"/>
                <a:cs typeface="+mn-cs"/>
              </a:rPr>
              <a:t>n el caso de que un registro bibliográfico presente diversos títulos relacionados con una misma entidad. </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Indicar el rango de fechas del título anterior, si la información está disponible (247 $f). Cuando la información no se encuentra disponible (la más común de las situaciones), registrar entre </a:t>
            </a:r>
            <a:r>
              <a:rPr lang="es-AR" sz="1200" kern="1200" dirty="0" err="1" smtClean="0">
                <a:solidFill>
                  <a:schemeClr val="tx1"/>
                </a:solidFill>
                <a:effectLst/>
                <a:latin typeface="+mn-lt"/>
                <a:ea typeface="+mn-ea"/>
                <a:cs typeface="+mn-cs"/>
              </a:rPr>
              <a:t>brackets</a:t>
            </a:r>
            <a:r>
              <a:rPr lang="es-AR" sz="1200" kern="1200" dirty="0" smtClean="0">
                <a:solidFill>
                  <a:schemeClr val="tx1"/>
                </a:solidFill>
                <a:effectLst/>
                <a:latin typeface="+mn-lt"/>
                <a:ea typeface="+mn-ea"/>
                <a:cs typeface="+mn-cs"/>
              </a:rPr>
              <a:t> cualquier tipo de información que se posea.</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Si la información sobre el título propiamente dicho anterior no puede ser dada brevemente en múltiples campos 247, y es considerada de importancia, redactar una nota en el campo 547 Nota de relación compleja con el título anterior</a:t>
            </a:r>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18</a:t>
            </a:fld>
            <a:endParaRPr lang="es-ES" noProof="0" dirty="0"/>
          </a:p>
        </p:txBody>
      </p:sp>
    </p:spTree>
    <p:extLst>
      <p:ext uri="{BB962C8B-B14F-4D97-AF65-F5344CB8AC3E}">
        <p14:creationId xmlns:p14="http://schemas.microsoft.com/office/powerpoint/2010/main" val="423548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La información sobre la publicación, distribución, etc. debe estar basada en la iteración más reciente  y  deben guardar relación con las codificadas en el campo 008/7-14.</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Para </a:t>
            </a:r>
            <a:r>
              <a:rPr lang="es-AR" sz="1200" u="sng" kern="1200" dirty="0" smtClean="0">
                <a:solidFill>
                  <a:schemeClr val="tx1"/>
                </a:solidFill>
                <a:effectLst/>
                <a:latin typeface="+mn-lt"/>
                <a:ea typeface="+mn-ea"/>
                <a:cs typeface="+mn-cs"/>
              </a:rPr>
              <a:t>recursos integrados en línea,</a:t>
            </a:r>
            <a:r>
              <a:rPr lang="es-AR" sz="1200" kern="1200" dirty="0" smtClean="0">
                <a:solidFill>
                  <a:schemeClr val="tx1"/>
                </a:solidFill>
                <a:effectLst/>
                <a:latin typeface="+mn-lt"/>
                <a:ea typeface="+mn-ea"/>
                <a:cs typeface="+mn-cs"/>
              </a:rPr>
              <a:t> transcribir la información de publicación aplicable a todas las versiones en línea y no refleje un proveedor o digitalizador del recurso.</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NOTA: Utilizar campos 260 repetibles para consignar cambios en la publicación. Modificar el campo 008 para reflejar la iteración más reciente.</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19</a:t>
            </a:fld>
            <a:endParaRPr lang="es-ES" noProof="0" dirty="0"/>
          </a:p>
        </p:txBody>
      </p:sp>
    </p:spTree>
    <p:extLst>
      <p:ext uri="{BB962C8B-B14F-4D97-AF65-F5344CB8AC3E}">
        <p14:creationId xmlns:p14="http://schemas.microsoft.com/office/powerpoint/2010/main" val="48839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a:t>
            </a:r>
            <a:r>
              <a:rPr lang="es-AR" sz="1200" kern="1200" dirty="0" smtClean="0">
                <a:solidFill>
                  <a:schemeClr val="tx1"/>
                </a:solidFill>
                <a:effectLst/>
                <a:latin typeface="+mn-lt"/>
                <a:ea typeface="+mn-ea"/>
                <a:cs typeface="+mn-cs"/>
              </a:rPr>
              <a:t>Los </a:t>
            </a:r>
            <a:r>
              <a:rPr lang="es-AR" sz="1200" b="1" kern="1200" dirty="0" smtClean="0">
                <a:solidFill>
                  <a:schemeClr val="tx1"/>
                </a:solidFill>
                <a:effectLst/>
                <a:latin typeface="+mn-lt"/>
                <a:ea typeface="+mn-ea"/>
                <a:cs typeface="+mn-cs"/>
              </a:rPr>
              <a:t>Recursos Integrados</a:t>
            </a:r>
            <a:r>
              <a:rPr lang="es-AR" sz="1200" kern="1200" dirty="0" smtClean="0">
                <a:solidFill>
                  <a:schemeClr val="tx1"/>
                </a:solidFill>
                <a:effectLst/>
                <a:latin typeface="+mn-lt"/>
                <a:ea typeface="+mn-ea"/>
                <a:cs typeface="+mn-cs"/>
              </a:rPr>
              <a:t> son recursos bibliográficos que se completan o modifican por medio de actualizaciones que no permanecen separadas, sino que se integran en un todo.</a:t>
            </a:r>
            <a:r>
              <a:rPr lang="es-AR" sz="1200" kern="1200" baseline="0" dirty="0" smtClean="0">
                <a:solidFill>
                  <a:schemeClr val="tx1"/>
                </a:solidFill>
                <a:effectLst/>
                <a:latin typeface="+mn-lt"/>
                <a:ea typeface="+mn-ea"/>
                <a:cs typeface="+mn-cs"/>
              </a:rPr>
              <a:t> </a:t>
            </a:r>
            <a:r>
              <a:rPr lang="es-AR" sz="1200" kern="1200" dirty="0" smtClean="0">
                <a:solidFill>
                  <a:schemeClr val="tx1"/>
                </a:solidFill>
                <a:effectLst/>
                <a:latin typeface="+mn-lt"/>
                <a:ea typeface="+mn-ea"/>
                <a:cs typeface="+mn-cs"/>
              </a:rPr>
              <a:t>Se los puede encontrar en formato impreso o en formato electrónico.</a:t>
            </a:r>
            <a:r>
              <a:rPr lang="es-AR" sz="1200" kern="1200" baseline="0" dirty="0" smtClean="0">
                <a:solidFill>
                  <a:schemeClr val="tx1"/>
                </a:solidFill>
                <a:effectLst/>
                <a:latin typeface="+mn-lt"/>
                <a:ea typeface="+mn-ea"/>
                <a:cs typeface="+mn-cs"/>
              </a:rPr>
              <a:t> </a:t>
            </a:r>
            <a:r>
              <a:rPr lang="es-AR" sz="1200" kern="1200" dirty="0" smtClean="0">
                <a:solidFill>
                  <a:schemeClr val="tx1"/>
                </a:solidFill>
                <a:effectLst/>
                <a:latin typeface="+mn-lt"/>
                <a:ea typeface="+mn-ea"/>
                <a:cs typeface="+mn-cs"/>
              </a:rPr>
              <a:t>Dichos recursos pueden ser finitos o continuos, pero esta distinción no es esencial, ya que las instrucciones para la catalogación son las mismas. </a:t>
            </a:r>
          </a:p>
          <a:p>
            <a:pPr rtl="0"/>
            <a:endParaRPr lang="es-ES" dirty="0"/>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2</a:t>
            </a:fld>
            <a:endParaRPr lang="es-ES" dirty="0"/>
          </a:p>
        </p:txBody>
      </p:sp>
    </p:spTree>
    <p:extLst>
      <p:ext uri="{BB962C8B-B14F-4D97-AF65-F5344CB8AC3E}">
        <p14:creationId xmlns:p14="http://schemas.microsoft.com/office/powerpoint/2010/main" val="2042023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Registrar el número de volúmenes base seguido por la frase hojas sustituibles entre paréntesis. Si el recurso se encuentra incompleto o el total de números de unidades es desconocido, indicar el tipo de unidades sin el número. </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20</a:t>
            </a:fld>
            <a:endParaRPr lang="es-ES" noProof="0" dirty="0"/>
          </a:p>
        </p:txBody>
      </p:sp>
    </p:spTree>
    <p:extLst>
      <p:ext uri="{BB962C8B-B14F-4D97-AF65-F5344CB8AC3E}">
        <p14:creationId xmlns:p14="http://schemas.microsoft.com/office/powerpoint/2010/main" val="411964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Redactar notas para:</a:t>
            </a:r>
          </a:p>
          <a:p>
            <a:r>
              <a:rPr lang="es-AR" sz="1200" kern="1200" dirty="0" smtClean="0">
                <a:solidFill>
                  <a:schemeClr val="tx1"/>
                </a:solidFill>
                <a:effectLst/>
                <a:latin typeface="+mn-lt"/>
                <a:ea typeface="+mn-ea"/>
                <a:cs typeface="+mn-cs"/>
              </a:rPr>
              <a:t> </a:t>
            </a:r>
          </a:p>
          <a:p>
            <a:pPr lvl="0"/>
            <a:r>
              <a:rPr lang="es-AR" sz="1200" kern="1200" dirty="0" smtClean="0">
                <a:solidFill>
                  <a:schemeClr val="tx1"/>
                </a:solidFill>
                <a:effectLst/>
                <a:latin typeface="+mn-lt"/>
                <a:ea typeface="+mn-ea"/>
                <a:cs typeface="+mn-cs"/>
              </a:rPr>
              <a:t>Fuente de información del título.</a:t>
            </a:r>
          </a:p>
          <a:p>
            <a:pPr lvl="0"/>
            <a:r>
              <a:rPr lang="es-AR" sz="1200" kern="1200" dirty="0" smtClean="0">
                <a:solidFill>
                  <a:schemeClr val="tx1"/>
                </a:solidFill>
                <a:effectLst/>
                <a:latin typeface="+mn-lt"/>
                <a:ea typeface="+mn-ea"/>
                <a:cs typeface="+mn-cs"/>
              </a:rPr>
              <a:t>Número, parte o iteración utilizada como base para la identificación del recurso, cuando sea aplicable.</a:t>
            </a:r>
          </a:p>
          <a:p>
            <a:pPr lvl="0"/>
            <a:r>
              <a:rPr lang="es-AR" sz="1200" kern="1200" dirty="0" smtClean="0">
                <a:solidFill>
                  <a:schemeClr val="tx1"/>
                </a:solidFill>
                <a:effectLst/>
                <a:latin typeface="+mn-lt"/>
                <a:ea typeface="+mn-ea"/>
                <a:cs typeface="+mn-cs"/>
              </a:rPr>
              <a:t>Información sobre cambios en los detalles bibliográficos del recurso a lo largo del tiempo.</a:t>
            </a:r>
          </a:p>
          <a:p>
            <a:pPr lvl="0"/>
            <a:r>
              <a:rPr lang="es-AR" sz="1200" kern="1200" dirty="0" smtClean="0">
                <a:solidFill>
                  <a:schemeClr val="tx1"/>
                </a:solidFill>
                <a:effectLst/>
                <a:latin typeface="+mn-lt"/>
                <a:ea typeface="+mn-ea"/>
                <a:cs typeface="+mn-cs"/>
              </a:rPr>
              <a:t>Otra información relativa al contenido del recurso integrado (ej. fechas relevantes, etc.).</a:t>
            </a:r>
          </a:p>
          <a:p>
            <a:pPr lvl="0"/>
            <a:r>
              <a:rPr lang="es-AR" sz="1200" kern="1200" dirty="0" smtClean="0">
                <a:solidFill>
                  <a:schemeClr val="tx1"/>
                </a:solidFill>
                <a:effectLst/>
                <a:latin typeface="+mn-lt"/>
                <a:ea typeface="+mn-ea"/>
                <a:cs typeface="+mn-cs"/>
              </a:rPr>
              <a:t>Información sobre relaciones con otros recursos.</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21</a:t>
            </a:fld>
            <a:endParaRPr lang="es-ES" noProof="0" dirty="0"/>
          </a:p>
        </p:txBody>
      </p:sp>
    </p:spTree>
    <p:extLst>
      <p:ext uri="{BB962C8B-B14F-4D97-AF65-F5344CB8AC3E}">
        <p14:creationId xmlns:p14="http://schemas.microsoft.com/office/powerpoint/2010/main" val="14737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Tomar la información de cualquier parte del registro (</a:t>
            </a:r>
            <a:r>
              <a:rPr lang="es-AR" sz="1200" i="1" kern="1200" dirty="0" smtClean="0">
                <a:solidFill>
                  <a:schemeClr val="tx1"/>
                </a:solidFill>
                <a:effectLst/>
                <a:latin typeface="+mn-lt"/>
                <a:ea typeface="+mn-ea"/>
                <a:cs typeface="+mn-cs"/>
              </a:rPr>
              <a:t>RDA 4.6.1.2.),</a:t>
            </a:r>
            <a:r>
              <a:rPr lang="es-AR" sz="1200" kern="1200" dirty="0" smtClean="0">
                <a:solidFill>
                  <a:schemeClr val="tx1"/>
                </a:solidFill>
                <a:effectLst/>
                <a:latin typeface="+mn-lt"/>
                <a:ea typeface="+mn-ea"/>
                <a:cs typeface="+mn-cs"/>
              </a:rPr>
              <a:t> registrando el URL del recurso que está siendo descripto. Utilizar el subcampo $z para consignar cualquier información que se considere de importancia para el usuario. El subcampo $3 se utiliza para consignar a los distintos proveedores en distintos campos 856</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22</a:t>
            </a:fld>
            <a:endParaRPr lang="es-ES" noProof="0" dirty="0"/>
          </a:p>
        </p:txBody>
      </p:sp>
    </p:spTree>
    <p:extLst>
      <p:ext uri="{BB962C8B-B14F-4D97-AF65-F5344CB8AC3E}">
        <p14:creationId xmlns:p14="http://schemas.microsoft.com/office/powerpoint/2010/main" val="3593213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Junto con la División Control de Autoridades, se tomaron las siguientes decisiones para la asignación de encabezamientos de materia en la BNMM</a:t>
            </a:r>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23</a:t>
            </a:fld>
            <a:endParaRPr lang="es-ES" noProof="0" dirty="0"/>
          </a:p>
        </p:txBody>
      </p:sp>
    </p:spTree>
    <p:extLst>
      <p:ext uri="{BB962C8B-B14F-4D97-AF65-F5344CB8AC3E}">
        <p14:creationId xmlns:p14="http://schemas.microsoft.com/office/powerpoint/2010/main" val="62758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La mayoría de los cambios en recursos integrados no requieren la creación de un nuevo registro bibliográfico. Como ya explicamos, éstos se modifican para registrar información sobre la iteración más reciente, en notas y/o puntos de acceso.</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Sin embargo, se realizará un nuevo registro bibliográfico en las siguientes situaciones:</a:t>
            </a:r>
          </a:p>
          <a:p>
            <a:r>
              <a:rPr lang="es-AR" sz="1200" kern="1200" dirty="0" smtClean="0">
                <a:solidFill>
                  <a:schemeClr val="tx1"/>
                </a:solidFill>
                <a:effectLst/>
                <a:latin typeface="+mn-lt"/>
                <a:ea typeface="+mn-ea"/>
                <a:cs typeface="+mn-cs"/>
              </a:rPr>
              <a:t> </a:t>
            </a:r>
          </a:p>
          <a:p>
            <a:pPr lvl="0"/>
            <a:r>
              <a:rPr lang="es-AR" sz="1200" kern="1200" dirty="0" smtClean="0">
                <a:solidFill>
                  <a:schemeClr val="tx1"/>
                </a:solidFill>
                <a:effectLst/>
                <a:latin typeface="+mn-lt"/>
                <a:ea typeface="+mn-ea"/>
                <a:cs typeface="+mn-cs"/>
              </a:rPr>
              <a:t>Un cambio en el modo de entrega. Ej. un recurso integrado pasa a ser seriado o monográfico-seriado.</a:t>
            </a:r>
          </a:p>
          <a:p>
            <a:pPr lvl="0"/>
            <a:r>
              <a:rPr lang="es-AR" sz="1200" kern="1200" dirty="0" smtClean="0">
                <a:solidFill>
                  <a:schemeClr val="tx1"/>
                </a:solidFill>
                <a:effectLst/>
                <a:latin typeface="+mn-lt"/>
                <a:ea typeface="+mn-ea"/>
                <a:cs typeface="+mn-cs"/>
              </a:rPr>
              <a:t>Cambio en el tipo de medio. Ej. un recurso integrado en forma de hojas sustituibles pasa a encontrarse en línea en la forma de una base de datos actualizable.</a:t>
            </a:r>
          </a:p>
          <a:p>
            <a:pPr lvl="0"/>
            <a:r>
              <a:rPr lang="es-AR" sz="1200" kern="1200" dirty="0" smtClean="0">
                <a:solidFill>
                  <a:schemeClr val="tx1"/>
                </a:solidFill>
                <a:effectLst/>
                <a:latin typeface="+mn-lt"/>
                <a:ea typeface="+mn-ea"/>
                <a:cs typeface="+mn-cs"/>
              </a:rPr>
              <a:t>Un nuevo volumen o volúmenes base son entregados para la actualización, cambiando el ISSN.</a:t>
            </a:r>
          </a:p>
          <a:p>
            <a:pPr lvl="0"/>
            <a:r>
              <a:rPr lang="es-AR" sz="1200" kern="1200" dirty="0" smtClean="0">
                <a:solidFill>
                  <a:schemeClr val="tx1"/>
                </a:solidFill>
                <a:effectLst/>
                <a:latin typeface="+mn-lt"/>
                <a:ea typeface="+mn-ea"/>
                <a:cs typeface="+mn-cs"/>
              </a:rPr>
              <a:t>Un cambio en la mención de edición </a:t>
            </a:r>
            <a:r>
              <a:rPr lang="es-AR" sz="1200" u="sng" kern="1200" dirty="0" smtClean="0">
                <a:solidFill>
                  <a:schemeClr val="tx1"/>
                </a:solidFill>
                <a:effectLst/>
                <a:latin typeface="+mn-lt"/>
                <a:ea typeface="+mn-ea"/>
                <a:cs typeface="+mn-cs"/>
              </a:rPr>
              <a:t>que indique un cambio significativo en el contenido</a:t>
            </a:r>
            <a:r>
              <a:rPr lang="es-AR" sz="1200" kern="1200" dirty="0" smtClean="0">
                <a:solidFill>
                  <a:schemeClr val="tx1"/>
                </a:solidFill>
                <a:effectLst/>
                <a:latin typeface="+mn-lt"/>
                <a:ea typeface="+mn-ea"/>
                <a:cs typeface="+mn-cs"/>
              </a:rPr>
              <a:t>. (Si no hay cambios significativos, no es necesario crear otro registro).</a:t>
            </a:r>
          </a:p>
          <a:p>
            <a:r>
              <a:rPr lang="es-AR" sz="1200" kern="1200" dirty="0" smtClean="0">
                <a:solidFill>
                  <a:schemeClr val="tx1"/>
                </a:solidFill>
                <a:effectLst/>
                <a:latin typeface="+mn-lt"/>
                <a:ea typeface="+mn-ea"/>
                <a:cs typeface="+mn-cs"/>
              </a:rPr>
              <a:t> </a:t>
            </a:r>
          </a:p>
          <a:p>
            <a:r>
              <a:rPr lang="es-AR" sz="1200" kern="1200" dirty="0" smtClean="0">
                <a:solidFill>
                  <a:schemeClr val="tx1"/>
                </a:solidFill>
                <a:effectLst/>
                <a:latin typeface="+mn-lt"/>
                <a:ea typeface="+mn-ea"/>
                <a:cs typeface="+mn-cs"/>
              </a:rPr>
              <a:t>Luego de crear un nuevo registro, asignar los enlaces correspondientes entre ambos registros para mostrar las relaciones existentes.</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24</a:t>
            </a:fld>
            <a:endParaRPr lang="es-ES" noProof="0" dirty="0"/>
          </a:p>
        </p:txBody>
      </p:sp>
    </p:spTree>
    <p:extLst>
      <p:ext uri="{BB962C8B-B14F-4D97-AF65-F5344CB8AC3E}">
        <p14:creationId xmlns:p14="http://schemas.microsoft.com/office/powerpoint/2010/main" val="1575126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Para la catalogación de los Recursos </a:t>
            </a:r>
            <a:r>
              <a:rPr lang="es-AR" sz="1200" kern="1200" dirty="0" smtClean="0">
                <a:solidFill>
                  <a:schemeClr val="tx1"/>
                </a:solidFill>
                <a:effectLst/>
                <a:latin typeface="+mn-lt"/>
                <a:ea typeface="+mn-ea"/>
                <a:cs typeface="+mn-cs"/>
              </a:rPr>
              <a:t>Integrados en formato impreso y digital, se tradujeron y adaptaron los Módulos 31 “</a:t>
            </a:r>
            <a:r>
              <a:rPr lang="es-AR" sz="1200" kern="1200" dirty="0" err="1" smtClean="0">
                <a:solidFill>
                  <a:schemeClr val="tx1"/>
                </a:solidFill>
                <a:effectLst/>
                <a:latin typeface="+mn-lt"/>
                <a:ea typeface="+mn-ea"/>
                <a:cs typeface="+mn-cs"/>
              </a:rPr>
              <a:t>Remote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access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electronic</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serials</a:t>
            </a:r>
            <a:r>
              <a:rPr lang="es-AR" sz="1200" kern="1200" dirty="0" smtClean="0">
                <a:solidFill>
                  <a:schemeClr val="tx1"/>
                </a:solidFill>
                <a:effectLst/>
                <a:latin typeface="+mn-lt"/>
                <a:ea typeface="+mn-ea"/>
                <a:cs typeface="+mn-cs"/>
              </a:rPr>
              <a:t>” y 35 “</a:t>
            </a:r>
            <a:r>
              <a:rPr lang="es-AR" sz="1200" kern="1200" dirty="0" err="1" smtClean="0">
                <a:solidFill>
                  <a:schemeClr val="tx1"/>
                </a:solidFill>
                <a:effectLst/>
                <a:latin typeface="+mn-lt"/>
                <a:ea typeface="+mn-ea"/>
                <a:cs typeface="+mn-cs"/>
              </a:rPr>
              <a:t>Integrating</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resources</a:t>
            </a:r>
            <a:r>
              <a:rPr lang="es-AR" sz="1200" kern="1200" dirty="0" smtClean="0">
                <a:solidFill>
                  <a:schemeClr val="tx1"/>
                </a:solidFill>
                <a:effectLst/>
                <a:latin typeface="+mn-lt"/>
                <a:ea typeface="+mn-ea"/>
                <a:cs typeface="+mn-cs"/>
              </a:rPr>
              <a:t>: a </a:t>
            </a:r>
            <a:r>
              <a:rPr lang="es-AR" sz="1200" kern="1200" dirty="0" err="1" smtClean="0">
                <a:solidFill>
                  <a:schemeClr val="tx1"/>
                </a:solidFill>
                <a:effectLst/>
                <a:latin typeface="+mn-lt"/>
                <a:ea typeface="+mn-ea"/>
                <a:cs typeface="+mn-cs"/>
              </a:rPr>
              <a:t>cataloging</a:t>
            </a:r>
            <a:r>
              <a:rPr lang="es-AR" sz="1200" kern="1200" dirty="0" smtClean="0">
                <a:solidFill>
                  <a:schemeClr val="tx1"/>
                </a:solidFill>
                <a:effectLst/>
                <a:latin typeface="+mn-lt"/>
                <a:ea typeface="+mn-ea"/>
                <a:cs typeface="+mn-cs"/>
              </a:rPr>
              <a:t> manual” del CONSER (</a:t>
            </a:r>
            <a:r>
              <a:rPr lang="es-AR" sz="1200" kern="1200" dirty="0" err="1" smtClean="0">
                <a:solidFill>
                  <a:schemeClr val="tx1"/>
                </a:solidFill>
                <a:effectLst/>
                <a:latin typeface="+mn-lt"/>
                <a:ea typeface="+mn-ea"/>
                <a:cs typeface="+mn-cs"/>
              </a:rPr>
              <a:t>Cooperative</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on</a:t>
            </a:r>
            <a:r>
              <a:rPr lang="es-AR" sz="1200" kern="1200" dirty="0" smtClean="0">
                <a:solidFill>
                  <a:schemeClr val="tx1"/>
                </a:solidFill>
                <a:effectLst/>
                <a:latin typeface="+mn-lt"/>
                <a:ea typeface="+mn-ea"/>
                <a:cs typeface="+mn-cs"/>
              </a:rPr>
              <a:t> line </a:t>
            </a:r>
            <a:r>
              <a:rPr lang="es-AR" sz="1200" kern="1200" dirty="0" err="1" smtClean="0">
                <a:solidFill>
                  <a:schemeClr val="tx1"/>
                </a:solidFill>
                <a:effectLst/>
                <a:latin typeface="+mn-lt"/>
                <a:ea typeface="+mn-ea"/>
                <a:cs typeface="+mn-cs"/>
              </a:rPr>
              <a:t>serials</a:t>
            </a:r>
            <a:r>
              <a:rPr lang="es-AR" sz="1200" kern="1200" dirty="0" smtClean="0">
                <a:solidFill>
                  <a:schemeClr val="tx1"/>
                </a:solidFill>
                <a:effectLst/>
                <a:latin typeface="+mn-lt"/>
                <a:ea typeface="+mn-ea"/>
                <a:cs typeface="+mn-cs"/>
              </a:rPr>
              <a:t> </a:t>
            </a:r>
            <a:r>
              <a:rPr lang="es-AR" sz="1200" kern="1200" dirty="0" err="1" smtClean="0">
                <a:solidFill>
                  <a:schemeClr val="tx1"/>
                </a:solidFill>
                <a:effectLst/>
                <a:latin typeface="+mn-lt"/>
                <a:ea typeface="+mn-ea"/>
                <a:cs typeface="+mn-cs"/>
              </a:rPr>
              <a:t>program</a:t>
            </a:r>
            <a:r>
              <a:rPr lang="es-AR" sz="1200" kern="1200" dirty="0" smtClean="0">
                <a:solidFill>
                  <a:schemeClr val="tx1"/>
                </a:solidFill>
                <a:effectLst/>
                <a:latin typeface="+mn-lt"/>
                <a:ea typeface="+mn-ea"/>
                <a:cs typeface="+mn-cs"/>
              </a:rPr>
              <a:t>)</a:t>
            </a:r>
          </a:p>
          <a:p>
            <a:r>
              <a:rPr lang="es-ES" sz="1200" b="1"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catalogación de Recursos Integrados con</a:t>
            </a:r>
            <a:r>
              <a:rPr lang="es-ES" sz="1200" b="1" kern="1200" dirty="0" smtClean="0">
                <a:solidFill>
                  <a:schemeClr val="tx1"/>
                </a:solidFill>
                <a:effectLst/>
                <a:latin typeface="+mn-lt"/>
                <a:ea typeface="+mn-ea"/>
                <a:cs typeface="+mn-cs"/>
              </a:rPr>
              <a:t> actualización de hojas sustituibles</a:t>
            </a:r>
            <a:r>
              <a:rPr lang="es-ES" sz="1200" kern="1200" dirty="0" smtClean="0">
                <a:solidFill>
                  <a:schemeClr val="tx1"/>
                </a:solidFill>
                <a:effectLst/>
                <a:latin typeface="+mn-lt"/>
                <a:ea typeface="+mn-ea"/>
                <a:cs typeface="+mn-cs"/>
              </a:rPr>
              <a:t> se realiza hace ya varios años y siguen las políticas establecidas anteriormente para todo tipo de recurso continuo impreso. Se utiliza una plantilla distinta a la de las publicaciones periódicas tradicionales con códigos diferentes en los campos de longitud fija antes mencionados y es usada para todo tipo de recursos integrados. </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25</a:t>
            </a:fld>
            <a:endParaRPr lang="es-ES" noProof="0" dirty="0"/>
          </a:p>
        </p:txBody>
      </p:sp>
    </p:spTree>
    <p:extLst>
      <p:ext uri="{BB962C8B-B14F-4D97-AF65-F5344CB8AC3E}">
        <p14:creationId xmlns:p14="http://schemas.microsoft.com/office/powerpoint/2010/main" val="3460084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33</a:t>
            </a:fld>
            <a:endParaRPr lang="es-ES" dirty="0"/>
          </a:p>
        </p:txBody>
      </p:sp>
    </p:spTree>
    <p:extLst>
      <p:ext uri="{BB962C8B-B14F-4D97-AF65-F5344CB8AC3E}">
        <p14:creationId xmlns:p14="http://schemas.microsoft.com/office/powerpoint/2010/main" val="369004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r>
              <a:rPr lang="es-AR" sz="1200" kern="1200" dirty="0" smtClean="0">
                <a:solidFill>
                  <a:schemeClr val="tx1"/>
                </a:solidFill>
                <a:effectLst/>
                <a:latin typeface="+mn-lt"/>
                <a:ea typeface="+mn-ea"/>
                <a:cs typeface="+mn-cs"/>
              </a:rPr>
              <a:t>¿Cuándo comenzaron a aparecer los Recursos Integrados en formato impreso?</a:t>
            </a:r>
          </a:p>
          <a:p>
            <a:r>
              <a:rPr lang="es-AR" sz="1200" kern="1200" dirty="0" smtClean="0">
                <a:solidFill>
                  <a:schemeClr val="tx1"/>
                </a:solidFill>
                <a:effectLst/>
                <a:latin typeface="+mn-lt"/>
                <a:ea typeface="+mn-ea"/>
                <a:cs typeface="+mn-cs"/>
              </a:rPr>
              <a:t>A través de distintas búsquedas en catálogos bibliográficos, encontramos, en el año 1898, un digesto de iniciativas de la Asamblea Legislativa</a:t>
            </a:r>
            <a:r>
              <a:rPr lang="es-AR" sz="1200" kern="1200" baseline="0" dirty="0" smtClean="0">
                <a:solidFill>
                  <a:schemeClr val="tx1"/>
                </a:solidFill>
                <a:effectLst/>
                <a:latin typeface="+mn-lt"/>
                <a:ea typeface="+mn-ea"/>
                <a:cs typeface="+mn-cs"/>
              </a:rPr>
              <a:t> de Canadá.</a:t>
            </a:r>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En 1951, se edita </a:t>
            </a:r>
            <a:r>
              <a:rPr lang="es-AR" sz="1200" i="1" kern="1200" dirty="0" smtClean="0">
                <a:solidFill>
                  <a:schemeClr val="tx1"/>
                </a:solidFill>
                <a:effectLst/>
                <a:latin typeface="+mn-lt"/>
                <a:ea typeface="+mn-ea"/>
                <a:cs typeface="+mn-cs"/>
              </a:rPr>
              <a:t>Elementos de medicina infantil; apuntes de la </a:t>
            </a:r>
            <a:r>
              <a:rPr lang="es-AR" sz="1200" i="1" kern="1200" dirty="0" err="1" smtClean="0">
                <a:solidFill>
                  <a:schemeClr val="tx1"/>
                </a:solidFill>
                <a:effectLst/>
                <a:latin typeface="+mn-lt"/>
                <a:ea typeface="+mn-ea"/>
                <a:cs typeface="+mn-cs"/>
              </a:rPr>
              <a:t>Cátedra</a:t>
            </a:r>
            <a:r>
              <a:rPr lang="es-AR" sz="1200" i="1" kern="1200" dirty="0" smtClean="0">
                <a:solidFill>
                  <a:schemeClr val="tx1"/>
                </a:solidFill>
                <a:effectLst/>
                <a:latin typeface="+mn-lt"/>
                <a:ea typeface="+mn-ea"/>
                <a:cs typeface="+mn-cs"/>
              </a:rPr>
              <a:t> de </a:t>
            </a:r>
            <a:r>
              <a:rPr lang="es-AR" sz="1200" i="1" kern="1200" dirty="0" err="1" smtClean="0">
                <a:solidFill>
                  <a:schemeClr val="tx1"/>
                </a:solidFill>
                <a:effectLst/>
                <a:latin typeface="+mn-lt"/>
                <a:ea typeface="+mn-ea"/>
                <a:cs typeface="+mn-cs"/>
              </a:rPr>
              <a:t>Clínica</a:t>
            </a:r>
            <a:r>
              <a:rPr lang="es-AR" sz="1200" i="1" kern="1200" dirty="0" smtClean="0">
                <a:solidFill>
                  <a:schemeClr val="tx1"/>
                </a:solidFill>
                <a:effectLst/>
                <a:latin typeface="+mn-lt"/>
                <a:ea typeface="+mn-ea"/>
                <a:cs typeface="+mn-cs"/>
              </a:rPr>
              <a:t> </a:t>
            </a:r>
            <a:r>
              <a:rPr lang="es-AR" sz="1200" i="1" kern="1200" dirty="0" err="1" smtClean="0">
                <a:solidFill>
                  <a:schemeClr val="tx1"/>
                </a:solidFill>
                <a:effectLst/>
                <a:latin typeface="+mn-lt"/>
                <a:ea typeface="+mn-ea"/>
                <a:cs typeface="+mn-cs"/>
              </a:rPr>
              <a:t>Pediátrica</a:t>
            </a:r>
            <a:r>
              <a:rPr lang="es-AR" sz="1200" i="1" kern="1200" dirty="0" smtClean="0">
                <a:solidFill>
                  <a:schemeClr val="tx1"/>
                </a:solidFill>
                <a:effectLst/>
                <a:latin typeface="+mn-lt"/>
                <a:ea typeface="+mn-ea"/>
                <a:cs typeface="+mn-cs"/>
              </a:rPr>
              <a:t> de la Facultad de Ciencias </a:t>
            </a:r>
            <a:r>
              <a:rPr lang="es-AR" sz="1200" i="1" kern="1200" dirty="0" err="1" smtClean="0">
                <a:solidFill>
                  <a:schemeClr val="tx1"/>
                </a:solidFill>
                <a:effectLst/>
                <a:latin typeface="+mn-lt"/>
                <a:ea typeface="+mn-ea"/>
                <a:cs typeface="+mn-cs"/>
              </a:rPr>
              <a:t>Médicas</a:t>
            </a:r>
            <a:r>
              <a:rPr lang="es-AR" sz="1200" i="1" kern="1200" dirty="0" smtClean="0">
                <a:solidFill>
                  <a:schemeClr val="tx1"/>
                </a:solidFill>
                <a:effectLst/>
                <a:latin typeface="+mn-lt"/>
                <a:ea typeface="+mn-ea"/>
                <a:cs typeface="+mn-cs"/>
              </a:rPr>
              <a:t> de la Universidad de San Carlos de Guatemala</a:t>
            </a:r>
            <a:r>
              <a:rPr lang="es-AR" sz="1200" kern="1200" dirty="0" smtClean="0">
                <a:solidFill>
                  <a:schemeClr val="tx1"/>
                </a:solidFill>
                <a:effectLst/>
                <a:latin typeface="+mn-lt"/>
                <a:ea typeface="+mn-ea"/>
                <a:cs typeface="+mn-cs"/>
              </a:rPr>
              <a:t> y  encontramos un registro en la Library of </a:t>
            </a:r>
            <a:r>
              <a:rPr lang="es-AR" sz="1200" kern="1200" dirty="0" err="1" smtClean="0">
                <a:solidFill>
                  <a:schemeClr val="tx1"/>
                </a:solidFill>
                <a:effectLst/>
                <a:latin typeface="+mn-lt"/>
                <a:ea typeface="+mn-ea"/>
                <a:cs typeface="+mn-cs"/>
              </a:rPr>
              <a:t>Congress</a:t>
            </a:r>
            <a:r>
              <a:rPr lang="es-AR" sz="1200" kern="1200" dirty="0" smtClean="0">
                <a:solidFill>
                  <a:schemeClr val="tx1"/>
                </a:solidFill>
                <a:effectLst/>
                <a:latin typeface="+mn-lt"/>
                <a:ea typeface="+mn-ea"/>
                <a:cs typeface="+mn-cs"/>
              </a:rPr>
              <a:t> de 1961 perteneciente a un Laudo</a:t>
            </a:r>
            <a:r>
              <a:rPr lang="es-AR" sz="1200" kern="1200" baseline="0" dirty="0" smtClean="0">
                <a:solidFill>
                  <a:schemeClr val="tx1"/>
                </a:solidFill>
                <a:effectLst/>
                <a:latin typeface="+mn-lt"/>
                <a:ea typeface="+mn-ea"/>
                <a:cs typeface="+mn-cs"/>
              </a:rPr>
              <a:t> Arbitral Laboral</a:t>
            </a:r>
            <a:r>
              <a:rPr lang="es-AR" sz="1200" kern="1200" dirty="0" smtClean="0">
                <a:solidFill>
                  <a:schemeClr val="tx1"/>
                </a:solidFill>
                <a:effectLst/>
                <a:latin typeface="+mn-lt"/>
                <a:ea typeface="+mn-ea"/>
                <a:cs typeface="+mn-cs"/>
              </a:rPr>
              <a:t>. Sin embargo, y aunque existen más ejemplos de este tipo, la cantidad de Recursos Integrados fue escasa hasta principios de 1980. Es entre esta década la de los ’90 cuando aparecen, alrededor del mundo, varias publicaciones de este tipo, sobre todo con temas legales. </a:t>
            </a:r>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3</a:t>
            </a:fld>
            <a:endParaRPr lang="es-ES" dirty="0"/>
          </a:p>
        </p:txBody>
      </p:sp>
    </p:spTree>
    <p:extLst>
      <p:ext uri="{BB962C8B-B14F-4D97-AF65-F5344CB8AC3E}">
        <p14:creationId xmlns:p14="http://schemas.microsoft.com/office/powerpoint/2010/main" val="201409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En nuestro país, el sistema más representativo de Recursos Integrados en formato impreso, es el creado por </a:t>
            </a:r>
            <a:r>
              <a:rPr lang="es-AR" sz="1200" kern="1200" dirty="0" err="1" smtClean="0">
                <a:solidFill>
                  <a:schemeClr val="tx1"/>
                </a:solidFill>
                <a:effectLst/>
                <a:latin typeface="+mn-lt"/>
                <a:ea typeface="+mn-ea"/>
                <a:cs typeface="+mn-cs"/>
              </a:rPr>
              <a:t>Errepar</a:t>
            </a:r>
            <a:r>
              <a:rPr lang="es-AR" sz="1200" kern="1200" dirty="0" smtClean="0">
                <a:solidFill>
                  <a:schemeClr val="tx1"/>
                </a:solidFill>
                <a:effectLst/>
                <a:latin typeface="+mn-lt"/>
                <a:ea typeface="+mn-ea"/>
                <a:cs typeface="+mn-cs"/>
              </a:rPr>
              <a:t>, que comienza con una iniciativa de un grupo de profesionales que diseñaron un proyecto de actualización, sistematización y ordenamiento de la legislación, jurisprudencia y doctrina en tomos de páginas sustituibles”. Así comienzan a aparecer una serie de títulos como: </a:t>
            </a:r>
            <a:r>
              <a:rPr lang="es-AR" sz="1200" i="1" kern="1200" dirty="0" smtClean="0">
                <a:solidFill>
                  <a:schemeClr val="tx1"/>
                </a:solidFill>
                <a:effectLst/>
                <a:latin typeface="+mn-lt"/>
                <a:ea typeface="+mn-ea"/>
                <a:cs typeface="+mn-cs"/>
              </a:rPr>
              <a:t>Capitales – Patrimonio neto, Ganancias, Procedimiento fiscal, Doctrina Laboral, Sociedades comerciales</a:t>
            </a:r>
            <a:r>
              <a:rPr lang="es-AR" sz="1200" kern="1200" dirty="0" smtClean="0">
                <a:solidFill>
                  <a:schemeClr val="tx1"/>
                </a:solidFill>
                <a:effectLst/>
                <a:latin typeface="+mn-lt"/>
                <a:ea typeface="+mn-ea"/>
                <a:cs typeface="+mn-cs"/>
              </a:rPr>
              <a:t>, entre muchísimos otros que conforman el sistema más grande de Recursos Integrados en formato impreso de nuestro país.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Durante 20 años, la publicación de este tipo de recursos se mantuvo ininterrumpida ya que constituía una forma más económica y rápida de actualización, debido a que no se tenía que volver a editar un volumen entero por una modificación en una legislación, por ejemplo, sino que solamente se sustituían las hojas correspondientes a los cambios ocurridos.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4</a:t>
            </a:fld>
            <a:endParaRPr lang="es-ES" noProof="0" dirty="0"/>
          </a:p>
        </p:txBody>
      </p:sp>
    </p:spTree>
    <p:extLst>
      <p:ext uri="{BB962C8B-B14F-4D97-AF65-F5344CB8AC3E}">
        <p14:creationId xmlns:p14="http://schemas.microsoft.com/office/powerpoint/2010/main" val="68783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smtClean="0">
                <a:solidFill>
                  <a:schemeClr val="tx1"/>
                </a:solidFill>
                <a:effectLst/>
                <a:latin typeface="+mn-lt"/>
                <a:ea typeface="+mn-ea"/>
                <a:cs typeface="+mn-cs"/>
              </a:rPr>
              <a:t>Pero la tecnología fue avanzando, y con la aparición de la Banda Ancha, la masificación de Internet fue un hecho que trajo múltiples cambios, sobre todo en la comunicación de la información. Estos recursos entonces, que requerían de un trabajo de compaginación por parte del receptor y tenían costos editoriales (aunque menores que la edición de un libro entero), empezaron a dejar paso a los electrónicos que, además de ser más económicos, tenían una inmediatez mucho más útil para el usuario actual.</a:t>
            </a:r>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5</a:t>
            </a:fld>
            <a:endParaRPr lang="es-ES" noProof="0" dirty="0"/>
          </a:p>
        </p:txBody>
      </p:sp>
    </p:spTree>
    <p:extLst>
      <p:ext uri="{BB962C8B-B14F-4D97-AF65-F5344CB8AC3E}">
        <p14:creationId xmlns:p14="http://schemas.microsoft.com/office/powerpoint/2010/main" val="324083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Las Actualizaciones de Páginas Web y Bases de Datos Actualizables, son los recursos integrados que reflejan esta sociedad, a la que sociólogos destacados llamaron "sociedad post- moderna", "sociedad post-industrial“</a:t>
            </a:r>
            <a:r>
              <a:rPr lang="es-AR" sz="1200" kern="1200" baseline="0" dirty="0" smtClean="0">
                <a:solidFill>
                  <a:schemeClr val="tx1"/>
                </a:solidFill>
                <a:effectLst/>
                <a:latin typeface="+mn-lt"/>
                <a:ea typeface="+mn-ea"/>
                <a:cs typeface="+mn-cs"/>
              </a:rPr>
              <a:t> </a:t>
            </a:r>
            <a:r>
              <a:rPr lang="es-AR" sz="1200" kern="1200" dirty="0" smtClean="0">
                <a:solidFill>
                  <a:schemeClr val="tx1"/>
                </a:solidFill>
                <a:effectLst/>
                <a:latin typeface="+mn-lt"/>
                <a:ea typeface="+mn-ea"/>
                <a:cs typeface="+mn-cs"/>
              </a:rPr>
              <a:t>o "mundo globalizado", en donde el común denominador es la gran circulación de información, el variado y moderno sistema de comunicación y el avance tecnológico.</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Como en la BN encontramos</a:t>
            </a:r>
            <a:r>
              <a:rPr lang="es-AR" sz="1200" kern="1200" baseline="0" dirty="0" smtClean="0">
                <a:solidFill>
                  <a:schemeClr val="tx1"/>
                </a:solidFill>
                <a:effectLst/>
                <a:latin typeface="+mn-lt"/>
                <a:ea typeface="+mn-ea"/>
                <a:cs typeface="+mn-cs"/>
              </a:rPr>
              <a:t> tanto el formato</a:t>
            </a:r>
            <a:r>
              <a:rPr lang="es-AR" sz="1200" kern="1200" dirty="0" smtClean="0">
                <a:solidFill>
                  <a:schemeClr val="tx1"/>
                </a:solidFill>
                <a:effectLst/>
                <a:latin typeface="+mn-lt"/>
                <a:ea typeface="+mn-ea"/>
                <a:cs typeface="+mn-cs"/>
              </a:rPr>
              <a:t> impreso y e como el electrónico,</a:t>
            </a:r>
            <a:r>
              <a:rPr lang="es-AR" sz="1200" kern="1200" baseline="0" dirty="0" smtClean="0">
                <a:solidFill>
                  <a:schemeClr val="tx1"/>
                </a:solidFill>
                <a:effectLst/>
                <a:latin typeface="+mn-lt"/>
                <a:ea typeface="+mn-ea"/>
                <a:cs typeface="+mn-cs"/>
              </a:rPr>
              <a:t> </a:t>
            </a:r>
            <a:r>
              <a:rPr lang="es-AR" sz="1200" kern="1200" dirty="0" smtClean="0">
                <a:solidFill>
                  <a:schemeClr val="tx1"/>
                </a:solidFill>
                <a:effectLst/>
                <a:latin typeface="+mn-lt"/>
                <a:ea typeface="+mn-ea"/>
                <a:cs typeface="+mn-cs"/>
              </a:rPr>
              <a:t>el presente trabajo mostrará la forma en que se catalogan y clasifican los unos y otros.</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6</a:t>
            </a:fld>
            <a:endParaRPr lang="es-ES" noProof="0" dirty="0"/>
          </a:p>
        </p:txBody>
      </p:sp>
    </p:spTree>
    <p:extLst>
      <p:ext uri="{BB962C8B-B14F-4D97-AF65-F5344CB8AC3E}">
        <p14:creationId xmlns:p14="http://schemas.microsoft.com/office/powerpoint/2010/main" val="358508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r>
              <a:rPr lang="es-AR" sz="1200" kern="1200" dirty="0" smtClean="0">
                <a:solidFill>
                  <a:schemeClr val="tx1"/>
                </a:solidFill>
                <a:effectLst/>
                <a:latin typeface="+mn-lt"/>
                <a:ea typeface="+mn-ea"/>
                <a:cs typeface="+mn-cs"/>
              </a:rPr>
              <a:t>Los tres tipos más comunes de recursos integrados son aquellos recursos con actualización de hojas sustituibles, bases de datos actualizables y sitios web.</a:t>
            </a:r>
          </a:p>
          <a:p>
            <a:r>
              <a:rPr lang="es-AR" sz="1200" kern="1200" dirty="0" smtClean="0">
                <a:solidFill>
                  <a:schemeClr val="tx1"/>
                </a:solidFill>
                <a:effectLst/>
                <a:latin typeface="+mn-lt"/>
                <a:ea typeface="+mn-ea"/>
                <a:cs typeface="+mn-cs"/>
              </a:rPr>
              <a:t> </a:t>
            </a:r>
          </a:p>
          <a:p>
            <a:pPr lvl="0"/>
            <a:r>
              <a:rPr lang="es-AR" sz="1200" b="1" kern="1200" dirty="0" smtClean="0">
                <a:solidFill>
                  <a:schemeClr val="tx1"/>
                </a:solidFill>
                <a:effectLst/>
                <a:latin typeface="+mn-lt"/>
                <a:ea typeface="+mn-ea"/>
                <a:cs typeface="+mn-cs"/>
              </a:rPr>
              <a:t>Actualización de hojas sustituibles</a:t>
            </a:r>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Es un recurso integrado que consiste en uno o más </a:t>
            </a:r>
            <a:r>
              <a:rPr lang="es-AR" sz="1200" b="1" kern="1200" dirty="0" smtClean="0">
                <a:solidFill>
                  <a:schemeClr val="tx1"/>
                </a:solidFill>
                <a:effectLst/>
                <a:latin typeface="+mn-lt"/>
                <a:ea typeface="+mn-ea"/>
                <a:cs typeface="+mn-cs"/>
              </a:rPr>
              <a:t>volúmenes base</a:t>
            </a:r>
            <a:r>
              <a:rPr lang="es-AR" sz="1200" kern="1200" dirty="0" smtClean="0">
                <a:solidFill>
                  <a:schemeClr val="tx1"/>
                </a:solidFill>
                <a:effectLst/>
                <a:latin typeface="+mn-lt"/>
                <a:ea typeface="+mn-ea"/>
                <a:cs typeface="+mn-cs"/>
              </a:rPr>
              <a:t>, que se actualiza(n) con páginas separadas que se insertan, remueven y/o sustituyen. El servicio de actualización es sumamente complejo, incluyendo: actualización de hojas, actualización de volúmenes base, </a:t>
            </a:r>
            <a:r>
              <a:rPr lang="es-AR" sz="1200" kern="1200" dirty="0" err="1" smtClean="0">
                <a:solidFill>
                  <a:schemeClr val="tx1"/>
                </a:solidFill>
                <a:effectLst/>
                <a:latin typeface="+mn-lt"/>
                <a:ea typeface="+mn-ea"/>
                <a:cs typeface="+mn-cs"/>
              </a:rPr>
              <a:t>newsletters</a:t>
            </a:r>
            <a:r>
              <a:rPr lang="es-AR" sz="1200" kern="1200" dirty="0" smtClean="0">
                <a:solidFill>
                  <a:schemeClr val="tx1"/>
                </a:solidFill>
                <a:effectLst/>
                <a:latin typeface="+mn-lt"/>
                <a:ea typeface="+mn-ea"/>
                <a:cs typeface="+mn-cs"/>
              </a:rPr>
              <a:t>, etc. conteniendo en sí recursos primarios y secundarios de información. Para este tipo de recursos, en líneas generales, se crea un registro bibliográfico para el servicio </a:t>
            </a:r>
            <a:r>
              <a:rPr lang="es-AR" sz="1200" u="sng" kern="1200" dirty="0" smtClean="0">
                <a:solidFill>
                  <a:schemeClr val="tx1"/>
                </a:solidFill>
                <a:effectLst/>
                <a:latin typeface="+mn-lt"/>
                <a:ea typeface="+mn-ea"/>
                <a:cs typeface="+mn-cs"/>
              </a:rPr>
              <a:t>como un todo</a:t>
            </a:r>
            <a:r>
              <a:rPr lang="es-AR" sz="1200" kern="1200" dirty="0" smtClean="0">
                <a:solidFill>
                  <a:schemeClr val="tx1"/>
                </a:solidFill>
                <a:effectLst/>
                <a:latin typeface="+mn-lt"/>
                <a:ea typeface="+mn-ea"/>
                <a:cs typeface="+mn-cs"/>
              </a:rPr>
              <a:t> con una nota que describa las partes componentes.</a:t>
            </a:r>
          </a:p>
          <a:p>
            <a:r>
              <a:rPr lang="es-AR" sz="1200" kern="1200" dirty="0" smtClean="0">
                <a:solidFill>
                  <a:schemeClr val="tx1"/>
                </a:solidFill>
                <a:effectLst/>
                <a:latin typeface="+mn-lt"/>
                <a:ea typeface="+mn-ea"/>
                <a:cs typeface="+mn-cs"/>
              </a:rPr>
              <a:t>Recordar siempre que esto también dependerá de la política que haya adoptado la biblioteca. Algunos servicios son tan complejos que el catalogarlo como un todo sería sumamente engorroso y confundiría al lector en lugar de ayudarlo. Se evaluará entonces la viabilidad de separar por títulos, serie o colección.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smtClean="0">
                <a:solidFill>
                  <a:schemeClr val="tx1"/>
                </a:solidFill>
                <a:effectLst/>
                <a:latin typeface="+mn-lt"/>
                <a:ea typeface="+mn-ea"/>
                <a:cs typeface="+mn-cs"/>
              </a:rPr>
              <a:t>Actualización de bases de datos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 una colección de datos interrelacionados, lógicamente almacenados juntos en uno o más archivos computarizados, normalmente creados y administrados por un sistema de gestión de base de datos que se actualiza de forma integradora. </a:t>
            </a:r>
            <a:endParaRPr lang="es-AR" sz="1200" kern="1200" dirty="0" smtClean="0">
              <a:solidFill>
                <a:schemeClr val="tx1"/>
              </a:solidFill>
              <a:effectLst/>
              <a:latin typeface="+mn-lt"/>
              <a:ea typeface="+mn-ea"/>
              <a:cs typeface="+mn-cs"/>
            </a:endParaRPr>
          </a:p>
          <a:p>
            <a:pPr lvl="0"/>
            <a:r>
              <a:rPr lang="es-AR" sz="1200" b="1" kern="1200" dirty="0" smtClean="0">
                <a:solidFill>
                  <a:schemeClr val="tx1"/>
                </a:solidFill>
                <a:effectLst/>
                <a:latin typeface="+mn-lt"/>
                <a:ea typeface="+mn-ea"/>
                <a:cs typeface="+mn-cs"/>
              </a:rPr>
              <a:t>Sitios web actualizados</a:t>
            </a:r>
            <a:endParaRPr lang="es-AR"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Se considera sitio web actualizado cuando la actualización se realiza de manera integradora (por ejemplo, un nuevo contenido que se agrega o reemplaza al contenido ya existente).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kern="1200" dirty="0" smtClean="0">
              <a:solidFill>
                <a:schemeClr val="tx1"/>
              </a:solidFill>
              <a:effectLst/>
              <a:latin typeface="+mn-lt"/>
              <a:ea typeface="+mn-ea"/>
              <a:cs typeface="+mn-cs"/>
            </a:endParaRPr>
          </a:p>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7</a:t>
            </a:fld>
            <a:endParaRPr lang="es-ES" dirty="0"/>
          </a:p>
        </p:txBody>
      </p:sp>
    </p:spTree>
    <p:extLst>
      <p:ext uri="{BB962C8B-B14F-4D97-AF65-F5344CB8AC3E}">
        <p14:creationId xmlns:p14="http://schemas.microsoft.com/office/powerpoint/2010/main" val="82867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El catalogar recursos integrados presenta un desafío más grande que cualquier otro recurso porque, a diferencia de las publicaciones seriadas en donde el catalogador puede regresar a los números anteriores, las iteraciones pasadas han desaparecido o se encuentran integradas a la iteración actual. La descripción se debe basar solamente en la </a:t>
            </a:r>
            <a:r>
              <a:rPr lang="es-AR" sz="1200" u="sng" kern="1200" dirty="0" smtClean="0">
                <a:solidFill>
                  <a:schemeClr val="tx1"/>
                </a:solidFill>
                <a:effectLst/>
                <a:latin typeface="+mn-lt"/>
                <a:ea typeface="+mn-ea"/>
                <a:cs typeface="+mn-cs"/>
              </a:rPr>
              <a:t>iteración actual</a:t>
            </a:r>
            <a:r>
              <a:rPr lang="es-AR" sz="1200" kern="1200" dirty="0" smtClean="0">
                <a:solidFill>
                  <a:schemeClr val="tx1"/>
                </a:solidFill>
                <a:effectLst/>
                <a:latin typeface="+mn-lt"/>
                <a:ea typeface="+mn-ea"/>
                <a:cs typeface="+mn-cs"/>
              </a:rPr>
              <a:t> y todo otro tipo de información sobre las anteriores debe moverse a los campos de notas y/o puntos de acceso, si se consideran de relevancia.</a:t>
            </a:r>
          </a:p>
          <a:p>
            <a:endParaRPr lang="es-AR" dirty="0"/>
          </a:p>
        </p:txBody>
      </p:sp>
      <p:sp>
        <p:nvSpPr>
          <p:cNvPr id="4" name="Marcador de número de diapositiva 3"/>
          <p:cNvSpPr>
            <a:spLocks noGrp="1"/>
          </p:cNvSpPr>
          <p:nvPr>
            <p:ph type="sldNum" sz="quarter" idx="10"/>
          </p:nvPr>
        </p:nvSpPr>
        <p:spPr/>
        <p:txBody>
          <a:bodyPr/>
          <a:lstStyle/>
          <a:p>
            <a:pPr rtl="0"/>
            <a:fld id="{6DF8F48A-6110-47DA-8521-A1D1FFD22FEF}" type="slidenum">
              <a:rPr lang="es-ES" noProof="0" smtClean="0"/>
              <a:t>8</a:t>
            </a:fld>
            <a:endParaRPr lang="es-ES" noProof="0" dirty="0"/>
          </a:p>
        </p:txBody>
      </p:sp>
    </p:spTree>
    <p:extLst>
      <p:ext uri="{BB962C8B-B14F-4D97-AF65-F5344CB8AC3E}">
        <p14:creationId xmlns:p14="http://schemas.microsoft.com/office/powerpoint/2010/main" val="111880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AR" sz="1200" kern="1200" dirty="0" smtClean="0">
                <a:solidFill>
                  <a:schemeClr val="tx1"/>
                </a:solidFill>
                <a:effectLst/>
                <a:latin typeface="+mn-lt"/>
                <a:ea typeface="+mn-ea"/>
                <a:cs typeface="+mn-cs"/>
              </a:rPr>
              <a:t>La base de la descripción del recurso integrado, con excepción de la fecha de iniciación de la publicación, es la iteración en curso </a:t>
            </a:r>
          </a:p>
          <a:p>
            <a:pPr rtl="0"/>
            <a:endParaRPr lang="es-AR" sz="1200" kern="1200" dirty="0" smtClean="0">
              <a:solidFill>
                <a:schemeClr val="tx1"/>
              </a:solidFill>
              <a:effectLst/>
              <a:latin typeface="+mn-lt"/>
              <a:ea typeface="+mn-ea"/>
              <a:cs typeface="+mn-cs"/>
            </a:endParaRPr>
          </a:p>
          <a:p>
            <a:pPr rtl="0"/>
            <a:r>
              <a:rPr lang="es-AR" sz="1200" kern="1200" dirty="0" smtClean="0">
                <a:solidFill>
                  <a:schemeClr val="tx1"/>
                </a:solidFill>
                <a:effectLst/>
                <a:latin typeface="+mn-lt"/>
                <a:ea typeface="+mn-ea"/>
                <a:cs typeface="+mn-cs"/>
              </a:rPr>
              <a:t>La fuente principal de información para recursos integrados de hojas sustituibles es la última iteración que contenga el título</a:t>
            </a:r>
          </a:p>
          <a:p>
            <a:r>
              <a:rPr lang="es-AR" sz="1200" kern="1200" dirty="0" smtClean="0">
                <a:solidFill>
                  <a:schemeClr val="tx1"/>
                </a:solidFill>
                <a:effectLst/>
                <a:latin typeface="+mn-lt"/>
                <a:ea typeface="+mn-ea"/>
                <a:cs typeface="+mn-cs"/>
              </a:rPr>
              <a:t>Para</a:t>
            </a:r>
            <a:r>
              <a:rPr lang="es-AR" sz="1200" kern="1200" baseline="0" dirty="0" smtClean="0">
                <a:solidFill>
                  <a:schemeClr val="tx1"/>
                </a:solidFill>
                <a:effectLst/>
                <a:latin typeface="+mn-lt"/>
                <a:ea typeface="+mn-ea"/>
                <a:cs typeface="+mn-cs"/>
              </a:rPr>
              <a:t> los recursos en línea </a:t>
            </a:r>
            <a:r>
              <a:rPr lang="es-AR" sz="1200" kern="1200" dirty="0" smtClean="0">
                <a:solidFill>
                  <a:schemeClr val="tx1"/>
                </a:solidFill>
                <a:effectLst/>
                <a:latin typeface="+mn-lt"/>
                <a:ea typeface="+mn-ea"/>
                <a:cs typeface="+mn-cs"/>
              </a:rPr>
              <a:t>La descripción deberá basarse en la iteración actual </a:t>
            </a:r>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9</a:t>
            </a:fld>
            <a:endParaRPr lang="es-ES" dirty="0"/>
          </a:p>
        </p:txBody>
      </p:sp>
    </p:spTree>
    <p:extLst>
      <p:ext uri="{BB962C8B-B14F-4D97-AF65-F5344CB8AC3E}">
        <p14:creationId xmlns:p14="http://schemas.microsoft.com/office/powerpoint/2010/main" val="420701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smtClean="0"/>
              <a:t>Haga clic para modificar el estilo de título del patrón</a:t>
            </a:r>
            <a:endParaRPr lang="es-ES" noProof="0" dirty="0"/>
          </a:p>
        </p:txBody>
      </p:sp>
      <p:sp>
        <p:nvSpPr>
          <p:cNvPr id="3" name="Subtítulo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editar el estilo de subtítulo del patrón</a:t>
            </a:r>
            <a:endParaRPr lang="es-ES" noProof="0" dirty="0"/>
          </a:p>
        </p:txBody>
      </p:sp>
      <p:sp>
        <p:nvSpPr>
          <p:cNvPr id="4" name="Marcador de fecha 3">
            <a:extLst>
              <a:ext uri="{FF2B5EF4-FFF2-40B4-BE49-F238E27FC236}">
                <a16:creationId xmlns:a16="http://schemas.microsoft.com/office/drawing/2014/main" id="{7245F25D-6082-47DE-9B2C-675944DD1812}"/>
              </a:ext>
            </a:extLst>
          </p:cNvPr>
          <p:cNvSpPr>
            <a:spLocks noGrp="1"/>
          </p:cNvSpPr>
          <p:nvPr>
            <p:ph type="dt" sz="half" idx="10"/>
          </p:nvPr>
        </p:nvSpPr>
        <p:spPr/>
        <p:txBody>
          <a:bodyPr rtlCol="0"/>
          <a:lstStyle/>
          <a:p>
            <a:pPr rtl="0"/>
            <a:fld id="{3E9B9459-25CE-40A2-B345-3C37E8C43C15}" type="datetime1">
              <a:rPr lang="es-ES" noProof="0" smtClean="0"/>
              <a:t>27/09/2019</a:t>
            </a:fld>
            <a:endParaRPr lang="es-ES" noProof="0" dirty="0"/>
          </a:p>
        </p:txBody>
      </p:sp>
      <p:sp>
        <p:nvSpPr>
          <p:cNvPr id="5" name="Marcador de pie de página 4">
            <a:extLst>
              <a:ext uri="{FF2B5EF4-FFF2-40B4-BE49-F238E27FC236}">
                <a16:creationId xmlns:a16="http://schemas.microsoft.com/office/drawing/2014/main" id="{5E24B0FF-3B25-4E5C-A0A7-4E1636362153}"/>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081C24-32F4-4208-B651-CDCBFCD0312A}"/>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a:extLst>
              <a:ext uri="{FF2B5EF4-FFF2-40B4-BE49-F238E27FC236}">
                <a16:creationId xmlns:a16="http://schemas.microsoft.com/office/drawing/2014/main" id="{89B044BD-4FA0-432C-95D7-517D2DE8C4B6}"/>
              </a:ext>
            </a:extLst>
          </p:cNvPr>
          <p:cNvSpPr>
            <a:spLocks noGrp="1"/>
          </p:cNvSpPr>
          <p:nvPr>
            <p:ph type="dt" sz="half" idx="10"/>
          </p:nvPr>
        </p:nvSpPr>
        <p:spPr/>
        <p:txBody>
          <a:bodyPr rtlCol="0"/>
          <a:lstStyle/>
          <a:p>
            <a:pPr rtl="0"/>
            <a:fld id="{29DCB996-CD22-4BBC-9BD8-D422A4A670AF}" type="datetime1">
              <a:rPr lang="es-ES" noProof="0" smtClean="0"/>
              <a:t>27/09/2019</a:t>
            </a:fld>
            <a:endParaRPr lang="es-ES" noProof="0" dirty="0"/>
          </a:p>
        </p:txBody>
      </p:sp>
      <p:sp>
        <p:nvSpPr>
          <p:cNvPr id="5" name="Marcador de pie de página 4">
            <a:extLst>
              <a:ext uri="{FF2B5EF4-FFF2-40B4-BE49-F238E27FC236}">
                <a16:creationId xmlns:a16="http://schemas.microsoft.com/office/drawing/2014/main" id="{AD17F283-FE61-4C9A-9E39-74D429C582C2}"/>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a:extLst>
              <a:ext uri="{FF2B5EF4-FFF2-40B4-BE49-F238E27FC236}">
                <a16:creationId xmlns:a16="http://schemas.microsoft.com/office/drawing/2014/main" id="{34C92C56-63F3-4246-AAEE-2FBC89E80248}"/>
              </a:ext>
            </a:extLst>
          </p:cNvPr>
          <p:cNvSpPr>
            <a:spLocks noGrp="1"/>
          </p:cNvSpPr>
          <p:nvPr>
            <p:ph type="dt" sz="half" idx="10"/>
          </p:nvPr>
        </p:nvSpPr>
        <p:spPr/>
        <p:txBody>
          <a:bodyPr rtlCol="0"/>
          <a:lstStyle/>
          <a:p>
            <a:pPr rtl="0"/>
            <a:fld id="{DE769469-E73C-4D84-894B-33B71544AD78}" type="datetime1">
              <a:rPr lang="es-ES" noProof="0" smtClean="0"/>
              <a:t>27/09/2019</a:t>
            </a:fld>
            <a:endParaRPr lang="es-ES" noProof="0" dirty="0"/>
          </a:p>
        </p:txBody>
      </p:sp>
      <p:sp>
        <p:nvSpPr>
          <p:cNvPr id="5" name="Marcador de pie de página 4">
            <a:extLst>
              <a:ext uri="{FF2B5EF4-FFF2-40B4-BE49-F238E27FC236}">
                <a16:creationId xmlns:a16="http://schemas.microsoft.com/office/drawing/2014/main" id="{35C10319-C816-40EC-B1D0-FD9748E41D7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ADCE2-978E-4923-B0E9-4C966B6798C3}"/>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6CEB0BD6-F012-4C6D-BDAD-9E90ED25A387}"/>
              </a:ext>
            </a:extLst>
          </p:cNvPr>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fecha 3">
            <a:extLst>
              <a:ext uri="{FF2B5EF4-FFF2-40B4-BE49-F238E27FC236}">
                <a16:creationId xmlns:a16="http://schemas.microsoft.com/office/drawing/2014/main" id="{DEE2F9E5-192C-4E88-9147-D263893B1842}"/>
              </a:ext>
            </a:extLst>
          </p:cNvPr>
          <p:cNvSpPr>
            <a:spLocks noGrp="1"/>
          </p:cNvSpPr>
          <p:nvPr>
            <p:ph type="dt" sz="half" idx="10"/>
          </p:nvPr>
        </p:nvSpPr>
        <p:spPr/>
        <p:txBody>
          <a:bodyPr rtlCol="0"/>
          <a:lstStyle/>
          <a:p>
            <a:pPr rtl="0"/>
            <a:fld id="{B26A0A6F-BECE-41EA-BF07-798F4132C9EF}" type="datetime1">
              <a:rPr lang="es-ES" noProof="0" smtClean="0"/>
              <a:t>27/09/2019</a:t>
            </a:fld>
            <a:endParaRPr lang="es-ES" noProof="0" dirty="0"/>
          </a:p>
        </p:txBody>
      </p:sp>
      <p:sp>
        <p:nvSpPr>
          <p:cNvPr id="5" name="Marcador de pie de página 4">
            <a:extLst>
              <a:ext uri="{FF2B5EF4-FFF2-40B4-BE49-F238E27FC236}">
                <a16:creationId xmlns:a16="http://schemas.microsoft.com/office/drawing/2014/main" id="{794A7138-3EAF-4C9D-903E-55D9BC040272}"/>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smtClean="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Editar el estilo de texto del patrón</a:t>
            </a:r>
          </a:p>
        </p:txBody>
      </p:sp>
      <p:sp>
        <p:nvSpPr>
          <p:cNvPr id="4" name="Marcador de fecha 3">
            <a:extLst>
              <a:ext uri="{FF2B5EF4-FFF2-40B4-BE49-F238E27FC236}">
                <a16:creationId xmlns:a16="http://schemas.microsoft.com/office/drawing/2014/main" id="{A2F46640-E89E-47CE-984D-0C0ECF7CF529}"/>
              </a:ext>
            </a:extLst>
          </p:cNvPr>
          <p:cNvSpPr>
            <a:spLocks noGrp="1"/>
          </p:cNvSpPr>
          <p:nvPr>
            <p:ph type="dt" sz="half" idx="10"/>
          </p:nvPr>
        </p:nvSpPr>
        <p:spPr/>
        <p:txBody>
          <a:bodyPr rtlCol="0"/>
          <a:lstStyle/>
          <a:p>
            <a:pPr rtl="0"/>
            <a:fld id="{EBA4E8EF-BBD5-4328-B9AD-651CDE96AA78}" type="datetime1">
              <a:rPr lang="es-ES" noProof="0" smtClean="0"/>
              <a:t>27/09/2019</a:t>
            </a:fld>
            <a:endParaRPr lang="es-ES" noProof="0" dirty="0"/>
          </a:p>
        </p:txBody>
      </p:sp>
      <p:sp>
        <p:nvSpPr>
          <p:cNvPr id="5" name="Marcador de pie de página 4">
            <a:extLst>
              <a:ext uri="{FF2B5EF4-FFF2-40B4-BE49-F238E27FC236}">
                <a16:creationId xmlns:a16="http://schemas.microsoft.com/office/drawing/2014/main" id="{F4177A8F-F167-4C43-AEE7-45067080142F}"/>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AA026-BFE6-4D2A-9ABF-C593B5666574}"/>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fecha 4">
            <a:extLst>
              <a:ext uri="{FF2B5EF4-FFF2-40B4-BE49-F238E27FC236}">
                <a16:creationId xmlns:a16="http://schemas.microsoft.com/office/drawing/2014/main" id="{85C49B47-0C41-4DCC-9902-126916D9C448}"/>
              </a:ext>
            </a:extLst>
          </p:cNvPr>
          <p:cNvSpPr>
            <a:spLocks noGrp="1"/>
          </p:cNvSpPr>
          <p:nvPr>
            <p:ph type="dt" sz="half" idx="10"/>
          </p:nvPr>
        </p:nvSpPr>
        <p:spPr/>
        <p:txBody>
          <a:bodyPr rtlCol="0"/>
          <a:lstStyle/>
          <a:p>
            <a:pPr rtl="0"/>
            <a:fld id="{CBBCEF7A-A401-4FF2-808B-CF842632DA4F}" type="datetime1">
              <a:rPr lang="es-ES" noProof="0" smtClean="0"/>
              <a:t>27/09/2019</a:t>
            </a:fld>
            <a:endParaRPr lang="es-ES" noProof="0" dirty="0"/>
          </a:p>
        </p:txBody>
      </p:sp>
      <p:sp>
        <p:nvSpPr>
          <p:cNvPr id="6" name="Marcador de pie de página 5">
            <a:extLst>
              <a:ext uri="{FF2B5EF4-FFF2-40B4-BE49-F238E27FC236}">
                <a16:creationId xmlns:a16="http://schemas.microsoft.com/office/drawing/2014/main" id="{B7CD28B7-2F2D-4E80-A107-C1F266C63064}"/>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rtlCol="0"/>
          <a:lstStyle/>
          <a:p>
            <a:pPr rtl="0"/>
            <a:r>
              <a:rPr lang="es-ES" noProof="0" smtClean="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posición de contenido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fecha 6">
            <a:extLst>
              <a:ext uri="{FF2B5EF4-FFF2-40B4-BE49-F238E27FC236}">
                <a16:creationId xmlns:a16="http://schemas.microsoft.com/office/drawing/2014/main" id="{46E8C038-E6A1-499D-9E24-FA5980421C81}"/>
              </a:ext>
            </a:extLst>
          </p:cNvPr>
          <p:cNvSpPr>
            <a:spLocks noGrp="1"/>
          </p:cNvSpPr>
          <p:nvPr>
            <p:ph type="dt" sz="half" idx="10"/>
          </p:nvPr>
        </p:nvSpPr>
        <p:spPr/>
        <p:txBody>
          <a:bodyPr rtlCol="0"/>
          <a:lstStyle/>
          <a:p>
            <a:pPr rtl="0"/>
            <a:fld id="{6E182FAF-75BA-4122-805A-A75045D55CE9}" type="datetime1">
              <a:rPr lang="es-ES" noProof="0" smtClean="0"/>
              <a:t>27/09/2019</a:t>
            </a:fld>
            <a:endParaRPr lang="es-ES" noProof="0" dirty="0"/>
          </a:p>
        </p:txBody>
      </p:sp>
      <p:sp>
        <p:nvSpPr>
          <p:cNvPr id="8" name="Marcador de pie de página 7">
            <a:extLst>
              <a:ext uri="{FF2B5EF4-FFF2-40B4-BE49-F238E27FC236}">
                <a16:creationId xmlns:a16="http://schemas.microsoft.com/office/drawing/2014/main" id="{F9F911B6-A759-487E-8CB6-CF9EF737F076}"/>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02F8A-97AC-456C-B9E3-45A7D520C5DA}"/>
              </a:ext>
            </a:extLst>
          </p:cNvPr>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340F483-F2B9-47A3-9B5C-8C264B7016BD}"/>
              </a:ext>
            </a:extLst>
          </p:cNvPr>
          <p:cNvSpPr>
            <a:spLocks noGrp="1"/>
          </p:cNvSpPr>
          <p:nvPr>
            <p:ph type="dt" sz="half" idx="10"/>
          </p:nvPr>
        </p:nvSpPr>
        <p:spPr/>
        <p:txBody>
          <a:bodyPr rtlCol="0"/>
          <a:lstStyle/>
          <a:p>
            <a:pPr rtl="0"/>
            <a:fld id="{1F72C4E0-D24B-4FEB-8047-4C0D0110F0CE}" type="datetime1">
              <a:rPr lang="es-ES" noProof="0" smtClean="0"/>
              <a:t>27/09/2019</a:t>
            </a:fld>
            <a:endParaRPr lang="es-ES" noProof="0" dirty="0"/>
          </a:p>
        </p:txBody>
      </p:sp>
      <p:sp>
        <p:nvSpPr>
          <p:cNvPr id="4" name="Marcador de pie de página 3">
            <a:extLst>
              <a:ext uri="{FF2B5EF4-FFF2-40B4-BE49-F238E27FC236}">
                <a16:creationId xmlns:a16="http://schemas.microsoft.com/office/drawing/2014/main" id="{25849874-9D9B-4597-B20D-33D6F58BCA32}"/>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A3F6AD-4D61-4238-AB7D-613625BFF81F}"/>
              </a:ext>
            </a:extLst>
          </p:cNvPr>
          <p:cNvSpPr>
            <a:spLocks noGrp="1"/>
          </p:cNvSpPr>
          <p:nvPr>
            <p:ph type="dt" sz="half" idx="10"/>
          </p:nvPr>
        </p:nvSpPr>
        <p:spPr/>
        <p:txBody>
          <a:bodyPr rtlCol="0"/>
          <a:lstStyle/>
          <a:p>
            <a:pPr rtl="0"/>
            <a:fld id="{AFCECD4F-F723-4DE4-AF10-E28D68B82B2D}" type="datetime1">
              <a:rPr lang="es-ES" noProof="0" smtClean="0"/>
              <a:t>27/09/2019</a:t>
            </a:fld>
            <a:endParaRPr lang="es-ES" noProof="0" dirty="0"/>
          </a:p>
        </p:txBody>
      </p:sp>
      <p:sp>
        <p:nvSpPr>
          <p:cNvPr id="3" name="Marcador de pie de página 2">
            <a:extLst>
              <a:ext uri="{FF2B5EF4-FFF2-40B4-BE49-F238E27FC236}">
                <a16:creationId xmlns:a16="http://schemas.microsoft.com/office/drawing/2014/main" id="{D8AACDC9-944D-47C6-B286-82C86AD94318}"/>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a:extLst>
              <a:ext uri="{FF2B5EF4-FFF2-40B4-BE49-F238E27FC236}">
                <a16:creationId xmlns:a16="http://schemas.microsoft.com/office/drawing/2014/main" id="{46909769-F5A5-4635-BD0C-D6049DEB9632}"/>
              </a:ext>
            </a:extLst>
          </p:cNvPr>
          <p:cNvSpPr>
            <a:spLocks noGrp="1"/>
          </p:cNvSpPr>
          <p:nvPr>
            <p:ph type="dt" sz="half" idx="10"/>
          </p:nvPr>
        </p:nvSpPr>
        <p:spPr/>
        <p:txBody>
          <a:bodyPr rtlCol="0"/>
          <a:lstStyle/>
          <a:p>
            <a:pPr rtl="0"/>
            <a:fld id="{B6148780-B602-44CF-86FF-34AFCE04270A}" type="datetime1">
              <a:rPr lang="es-ES" noProof="0" smtClean="0"/>
              <a:t>27/09/2019</a:t>
            </a:fld>
            <a:endParaRPr lang="es-ES" noProof="0" dirty="0"/>
          </a:p>
        </p:txBody>
      </p:sp>
      <p:sp>
        <p:nvSpPr>
          <p:cNvPr id="6" name="Marcador de pie de página 5">
            <a:extLst>
              <a:ext uri="{FF2B5EF4-FFF2-40B4-BE49-F238E27FC236}">
                <a16:creationId xmlns:a16="http://schemas.microsoft.com/office/drawing/2014/main" id="{F9252DC3-D3D7-446F-A866-D7820B7BF876}"/>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5" name="Marcador de fecha 4">
            <a:extLst>
              <a:ext uri="{FF2B5EF4-FFF2-40B4-BE49-F238E27FC236}">
                <a16:creationId xmlns:a16="http://schemas.microsoft.com/office/drawing/2014/main" id="{E7DA2C9E-A9AD-4BB9-A691-90BB84F58CE9}"/>
              </a:ext>
            </a:extLst>
          </p:cNvPr>
          <p:cNvSpPr>
            <a:spLocks noGrp="1"/>
          </p:cNvSpPr>
          <p:nvPr>
            <p:ph type="dt" sz="half" idx="10"/>
          </p:nvPr>
        </p:nvSpPr>
        <p:spPr/>
        <p:txBody>
          <a:bodyPr rtlCol="0"/>
          <a:lstStyle/>
          <a:p>
            <a:pPr rtl="0"/>
            <a:fld id="{2CF502F7-479D-448B-8DD6-F7BE5FAA2482}" type="datetime1">
              <a:rPr lang="es-ES" noProof="0" smtClean="0"/>
              <a:t>27/09/2019</a:t>
            </a:fld>
            <a:endParaRPr lang="es-ES" noProof="0" dirty="0"/>
          </a:p>
        </p:txBody>
      </p:sp>
      <p:sp>
        <p:nvSpPr>
          <p:cNvPr id="6" name="Marcador de pie de página 5">
            <a:extLst>
              <a:ext uri="{FF2B5EF4-FFF2-40B4-BE49-F238E27FC236}">
                <a16:creationId xmlns:a16="http://schemas.microsoft.com/office/drawing/2014/main" id="{F4B3D45D-C826-4846-BBFC-A0D98B7E7A2C}"/>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1B3EB86-27BA-4D1C-9385-C80361276849}" type="datetime1">
              <a:rPr lang="es-ES" noProof="0" smtClean="0"/>
              <a:t>27/09/2019</a:t>
            </a:fld>
            <a:endParaRPr lang="es-ES" noProof="0" dirty="0"/>
          </a:p>
        </p:txBody>
      </p:sp>
      <p:sp>
        <p:nvSpPr>
          <p:cNvPr id="5" name="Marcador de pie de página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www.add.scar.org/" TargetMode="External"/><Relationship Id="rId4" Type="http://schemas.openxmlformats.org/officeDocument/2006/relationships/hyperlink" Target="http://bibpurl.oclc.org/web/755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nataliacontrerasblog.wordpress.com/2016/07/05/linea-de-tiempo-internet/" TargetMode="External"/><Relationship Id="rId2" Type="http://schemas.openxmlformats.org/officeDocument/2006/relationships/hyperlink" Target="http://www.oclc.org/support/services/worldcat/documentation/cataloging/electronicresources.en.html?urlm=19365" TargetMode="External"/><Relationship Id="rId1" Type="http://schemas.openxmlformats.org/officeDocument/2006/relationships/slideLayout" Target="../slideLayouts/slideLayout6.xml"/><Relationship Id="rId4" Type="http://schemas.openxmlformats.org/officeDocument/2006/relationships/hyperlink" Target="http://webs.ucm.es/BUCM/biblioteca/doc6026.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loc.gov/aba/pcc/sct/documents/Module31-2011-Jan.doc" TargetMode="External"/><Relationship Id="rId2" Type="http://schemas.openxmlformats.org/officeDocument/2006/relationships/hyperlink" Target="https://escritoriopt.bn.gov.ar/pdfs/BNMM-2016-DPT-Manual-CATv08.pdf" TargetMode="External"/><Relationship Id="rId1" Type="http://schemas.openxmlformats.org/officeDocument/2006/relationships/slideLayout" Target="../slideLayouts/slideLayout6.xml"/><Relationship Id="rId4" Type="http://schemas.openxmlformats.org/officeDocument/2006/relationships/hyperlink" Target="http://sbdint.uv.es/intranet/mil/cata/pautas/er.html#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descr="Esta imagen es una forma decorativa abstracta.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18" name="Forma libre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19" name="Forma libre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0" name="Forma libre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4" name="Cuadro de texto 23">
            <a:extLst>
              <a:ext uri="{FF2B5EF4-FFF2-40B4-BE49-F238E27FC236}">
                <a16:creationId xmlns:a16="http://schemas.microsoft.com/office/drawing/2014/main" id="{C1165547-DF3A-4694-9097-2BDAF2003713}"/>
              </a:ext>
            </a:extLst>
          </p:cNvPr>
          <p:cNvSpPr txBox="1"/>
          <p:nvPr/>
        </p:nvSpPr>
        <p:spPr>
          <a:xfrm>
            <a:off x="527814" y="480967"/>
            <a:ext cx="4845708" cy="1354217"/>
          </a:xfrm>
          <a:prstGeom prst="rect">
            <a:avLst/>
          </a:prstGeom>
          <a:noFill/>
        </p:spPr>
        <p:txBody>
          <a:bodyPr wrap="square" lIns="0" tIns="0" rIns="0" bIns="0" rtlCol="0">
            <a:spAutoFit/>
          </a:bodyPr>
          <a:lstStyle/>
          <a:p>
            <a:pPr rtl="0"/>
            <a:r>
              <a:rPr lang="es-ES" sz="4400" b="1" dirty="0" smtClean="0">
                <a:solidFill>
                  <a:srgbClr val="002060"/>
                </a:solidFill>
                <a:latin typeface="Segoe UI" panose="020B0502040204020203" pitchFamily="34" charset="0"/>
                <a:cs typeface="Segoe UI" panose="020B0502040204020203" pitchFamily="34" charset="0"/>
              </a:rPr>
              <a:t>Recursos </a:t>
            </a:r>
            <a:r>
              <a:rPr lang="es-ES" sz="4400" b="1" dirty="0" smtClean="0">
                <a:solidFill>
                  <a:schemeClr val="accent1">
                    <a:lumMod val="50000"/>
                  </a:schemeClr>
                </a:solidFill>
                <a:latin typeface="Segoe UI" panose="020B0502040204020203" pitchFamily="34" charset="0"/>
                <a:cs typeface="Segoe UI" panose="020B0502040204020203" pitchFamily="34" charset="0"/>
              </a:rPr>
              <a:t>Integrados</a:t>
            </a:r>
            <a:endParaRPr lang="es-ES" sz="4400" b="1" dirty="0">
              <a:solidFill>
                <a:schemeClr val="accent1">
                  <a:lumMod val="50000"/>
                </a:schemeClr>
              </a:solidFill>
              <a:latin typeface="Segoe UI" panose="020B0502040204020203" pitchFamily="34" charset="0"/>
              <a:cs typeface="Segoe UI" panose="020B0502040204020203" pitchFamily="34" charset="0"/>
            </a:endParaRPr>
          </a:p>
        </p:txBody>
      </p:sp>
      <p:sp>
        <p:nvSpPr>
          <p:cNvPr id="55" name="Rectángulo 54">
            <a:extLst>
              <a:ext uri="{FF2B5EF4-FFF2-40B4-BE49-F238E27FC236}">
                <a16:creationId xmlns:a16="http://schemas.microsoft.com/office/drawing/2014/main" id="{6BBBCB2E-F413-4381-8378-02FDC20EA4F6}"/>
              </a:ext>
            </a:extLst>
          </p:cNvPr>
          <p:cNvSpPr/>
          <p:nvPr/>
        </p:nvSpPr>
        <p:spPr>
          <a:xfrm>
            <a:off x="232540" y="2011733"/>
            <a:ext cx="4811501" cy="3600986"/>
          </a:xfrm>
          <a:prstGeom prst="rect">
            <a:avLst/>
          </a:prstGeom>
        </p:spPr>
        <p:txBody>
          <a:bodyPr wrap="square" lIns="0" tIns="0" rIns="0" bIns="0" rtlCol="0">
            <a:spAutoFit/>
          </a:bodyPr>
          <a:lstStyle/>
          <a:p>
            <a:r>
              <a:rPr lang="es-AR" sz="2400" b="1" dirty="0" smtClean="0">
                <a:solidFill>
                  <a:schemeClr val="accent1">
                    <a:lumMod val="50000"/>
                  </a:schemeClr>
                </a:solidFill>
              </a:rPr>
              <a:t>Cuando el formato impreso le cede    el paso al electrónico. </a:t>
            </a:r>
          </a:p>
          <a:p>
            <a:pPr>
              <a:lnSpc>
                <a:spcPct val="150000"/>
              </a:lnSpc>
            </a:pPr>
            <a:endParaRPr lang="es-AR" sz="2400" b="1" dirty="0" smtClean="0">
              <a:solidFill>
                <a:schemeClr val="accent1">
                  <a:lumMod val="50000"/>
                </a:schemeClr>
              </a:solidFill>
            </a:endParaRPr>
          </a:p>
          <a:p>
            <a:pPr algn="just">
              <a:lnSpc>
                <a:spcPct val="150000"/>
              </a:lnSpc>
            </a:pPr>
            <a:r>
              <a:rPr lang="es-AR" sz="2000" b="1" dirty="0" smtClean="0">
                <a:solidFill>
                  <a:schemeClr val="accent1">
                    <a:lumMod val="50000"/>
                  </a:schemeClr>
                </a:solidFill>
              </a:rPr>
              <a:t>Plan piloto de Catalogación de Recursos Integrados en línea llevado a cabo por el Departamento de Procesos Técnicos Hemerográficos de la Biblioteca Nacional Mariano Moreno</a:t>
            </a:r>
            <a:r>
              <a:rPr lang="es-ES" sz="2000" i="1" dirty="0" smtClean="0">
                <a:solidFill>
                  <a:schemeClr val="accent1">
                    <a:lumMod val="50000"/>
                  </a:schemeClr>
                </a:solidFill>
                <a:latin typeface="+mj-lt"/>
                <a:cs typeface="Segoe UI" panose="020B0502040204020203" pitchFamily="34" charset="0"/>
              </a:rPr>
              <a:t>. </a:t>
            </a:r>
            <a:endParaRPr lang="es-ES" sz="2000" i="1" dirty="0">
              <a:solidFill>
                <a:schemeClr val="accent1">
                  <a:lumMod val="50000"/>
                </a:schemeClr>
              </a:solidFill>
              <a:latin typeface="+mj-lt"/>
              <a:cs typeface="Segoe UI" panose="020B0502040204020203" pitchFamily="34" charset="0"/>
            </a:endParaRPr>
          </a:p>
        </p:txBody>
      </p:sp>
      <p:sp>
        <p:nvSpPr>
          <p:cNvPr id="3" name="Título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es-ES" dirty="0"/>
              <a:t>Diapositiva de recursos humanos 1</a:t>
            </a:r>
          </a:p>
        </p:txBody>
      </p:sp>
      <p:pic>
        <p:nvPicPr>
          <p:cNvPr id="9" name="Imagen 8"/>
          <p:cNvPicPr>
            <a:picLocks noChangeAspect="1"/>
          </p:cNvPicPr>
          <p:nvPr/>
        </p:nvPicPr>
        <p:blipFill>
          <a:blip r:embed="rId3"/>
          <a:stretch>
            <a:fillRect/>
          </a:stretch>
        </p:blipFill>
        <p:spPr>
          <a:xfrm>
            <a:off x="49438" y="6115050"/>
            <a:ext cx="2276475" cy="742950"/>
          </a:xfrm>
          <a:prstGeom prst="rect">
            <a:avLst/>
          </a:prstGeom>
        </p:spPr>
      </p:pic>
    </p:spTree>
    <p:extLst>
      <p:ext uri="{BB962C8B-B14F-4D97-AF65-F5344CB8AC3E}">
        <p14:creationId xmlns:p14="http://schemas.microsoft.com/office/powerpoint/2010/main" val="325435632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962" y="457200"/>
            <a:ext cx="10496549" cy="1456893"/>
          </a:xfrm>
        </p:spPr>
        <p:txBody>
          <a:bodyPr>
            <a:normAutofit fontScale="90000"/>
          </a:bodyPr>
          <a:lstStyle/>
          <a:p>
            <a:pPr lvl="0">
              <a:lnSpc>
                <a:spcPct val="100000"/>
              </a:lnSpc>
            </a:pPr>
            <a:r>
              <a:rPr lang="es-AR"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Campos de longitud </a:t>
            </a:r>
            <a:r>
              <a:rPr lang="es-AR"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fija                                                   </a:t>
            </a:r>
            <a:r>
              <a:rPr lang="es-AR"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t>
            </a:r>
            <a:r>
              <a:rPr lang="es-AR"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r>
            <a:br>
              <a:rPr lang="es-AR"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br>
            <a:r>
              <a:rPr lang="es-AR" sz="36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a:t>
            </a:r>
            <a:r>
              <a:rPr lang="es-AR" sz="3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LDR   Leader o cabecera</a:t>
            </a:r>
            <a:r>
              <a:rPr lang="es-AR" dirty="0"/>
              <a:t/>
            </a:r>
            <a:br>
              <a:rPr lang="es-AR" dirty="0"/>
            </a:br>
            <a:endParaRPr lang="es-AR" dirty="0"/>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9" name="Tabla 8"/>
          <p:cNvGraphicFramePr>
            <a:graphicFrameLocks noGrp="1"/>
          </p:cNvGraphicFramePr>
          <p:nvPr>
            <p:extLst>
              <p:ext uri="{D42A27DB-BD31-4B8C-83A1-F6EECF244321}">
                <p14:modId xmlns:p14="http://schemas.microsoft.com/office/powerpoint/2010/main" val="915169066"/>
              </p:ext>
            </p:extLst>
          </p:nvPr>
        </p:nvGraphicFramePr>
        <p:xfrm>
          <a:off x="1665413" y="2138672"/>
          <a:ext cx="6924282" cy="4384016"/>
        </p:xfrm>
        <a:graphic>
          <a:graphicData uri="http://schemas.openxmlformats.org/drawingml/2006/table">
            <a:tbl>
              <a:tblPr firstRow="1" firstCol="1" bandRow="1">
                <a:tableStyleId>{BC89EF96-8CEA-46FF-86C4-4CE0E7609802}</a:tableStyleId>
              </a:tblPr>
              <a:tblGrid>
                <a:gridCol w="493206">
                  <a:extLst>
                    <a:ext uri="{9D8B030D-6E8A-4147-A177-3AD203B41FA5}">
                      <a16:colId xmlns:a16="http://schemas.microsoft.com/office/drawing/2014/main" val="22935003"/>
                    </a:ext>
                  </a:extLst>
                </a:gridCol>
                <a:gridCol w="2530684">
                  <a:extLst>
                    <a:ext uri="{9D8B030D-6E8A-4147-A177-3AD203B41FA5}">
                      <a16:colId xmlns:a16="http://schemas.microsoft.com/office/drawing/2014/main" val="2709956695"/>
                    </a:ext>
                  </a:extLst>
                </a:gridCol>
                <a:gridCol w="611428">
                  <a:extLst>
                    <a:ext uri="{9D8B030D-6E8A-4147-A177-3AD203B41FA5}">
                      <a16:colId xmlns:a16="http://schemas.microsoft.com/office/drawing/2014/main" val="1828156843"/>
                    </a:ext>
                  </a:extLst>
                </a:gridCol>
                <a:gridCol w="3288964">
                  <a:extLst>
                    <a:ext uri="{9D8B030D-6E8A-4147-A177-3AD203B41FA5}">
                      <a16:colId xmlns:a16="http://schemas.microsoft.com/office/drawing/2014/main" val="284671196"/>
                    </a:ext>
                  </a:extLst>
                </a:gridCol>
              </a:tblGrid>
              <a:tr h="375308">
                <a:tc>
                  <a:txBody>
                    <a:bodyPr/>
                    <a:lstStyle/>
                    <a:p>
                      <a:pPr algn="just">
                        <a:lnSpc>
                          <a:spcPct val="115000"/>
                        </a:lnSpc>
                        <a:spcAft>
                          <a:spcPts val="0"/>
                        </a:spcAft>
                      </a:pPr>
                      <a:r>
                        <a:rPr lang="es-AR" sz="1800" dirty="0">
                          <a:effectLst/>
                        </a:rPr>
                        <a: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b="0" dirty="0">
                          <a:effectLst/>
                        </a:rPr>
                        <a:t>Material textual</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j</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b="0" dirty="0">
                          <a:effectLst/>
                        </a:rPr>
                        <a:t>Grabación sonora musical</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6966168"/>
                  </a:ext>
                </a:extLst>
              </a:tr>
              <a:tr h="750616">
                <a:tc>
                  <a:txBody>
                    <a:bodyPr/>
                    <a:lstStyle/>
                    <a:p>
                      <a:pPr algn="just">
                        <a:lnSpc>
                          <a:spcPct val="115000"/>
                        </a:lnSpc>
                        <a:spcAft>
                          <a:spcPts val="0"/>
                        </a:spcAft>
                      </a:pPr>
                      <a:r>
                        <a:rPr lang="es-AR" sz="1800">
                          <a:effectLst/>
                        </a:rPr>
                        <a:t>c</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Música notada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k</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Material gráfico bidimensional no proyectable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8462146"/>
                  </a:ext>
                </a:extLst>
              </a:tr>
              <a:tr h="375308">
                <a:tc>
                  <a:txBody>
                    <a:bodyPr/>
                    <a:lstStyle/>
                    <a:p>
                      <a:pPr algn="just">
                        <a:lnSpc>
                          <a:spcPct val="115000"/>
                        </a:lnSpc>
                        <a:spcAft>
                          <a:spcPts val="0"/>
                        </a:spcAft>
                      </a:pPr>
                      <a:r>
                        <a:rPr lang="es-AR" sz="1800">
                          <a:effectLst/>
                        </a:rPr>
                        <a:t>d</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Música notada manuscrita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Archivo de computadora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065799"/>
                  </a:ext>
                </a:extLst>
              </a:tr>
              <a:tr h="375308">
                <a:tc>
                  <a:txBody>
                    <a:bodyPr/>
                    <a:lstStyle/>
                    <a:p>
                      <a:pPr algn="just">
                        <a:lnSpc>
                          <a:spcPct val="115000"/>
                        </a:lnSpc>
                        <a:spcAft>
                          <a:spcPts val="0"/>
                        </a:spcAft>
                      </a:pPr>
                      <a:r>
                        <a:rPr lang="es-AR" sz="1800">
                          <a:effectLst/>
                        </a:rPr>
                        <a:t>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Material cartográfico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Kit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8168757"/>
                  </a:ext>
                </a:extLst>
              </a:tr>
              <a:tr h="750616">
                <a:tc>
                  <a:txBody>
                    <a:bodyPr/>
                    <a:lstStyle/>
                    <a:p>
                      <a:pPr algn="just">
                        <a:lnSpc>
                          <a:spcPct val="115000"/>
                        </a:lnSpc>
                        <a:spcAft>
                          <a:spcPts val="0"/>
                        </a:spcAft>
                      </a:pPr>
                      <a:r>
                        <a:rPr lang="es-AR" sz="1800">
                          <a:effectLst/>
                        </a:rPr>
                        <a:t>f</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1800" dirty="0">
                          <a:effectLst/>
                        </a:rPr>
                        <a:t>Material cartográfico manuscrito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p</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Material mixto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564243"/>
                  </a:ext>
                </a:extLst>
              </a:tr>
              <a:tr h="750616">
                <a:tc>
                  <a:txBody>
                    <a:bodyPr/>
                    <a:lstStyle/>
                    <a:p>
                      <a:pPr algn="just">
                        <a:lnSpc>
                          <a:spcPct val="115000"/>
                        </a:lnSpc>
                        <a:spcAft>
                          <a:spcPts val="0"/>
                        </a:spcAft>
                      </a:pPr>
                      <a:r>
                        <a:rPr lang="es-AR" sz="1800">
                          <a:effectLst/>
                        </a:rPr>
                        <a:t>g</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Material gráfico proyectable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Objeto tridimensional artificial o natural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599602"/>
                  </a:ext>
                </a:extLst>
              </a:tr>
              <a:tr h="750616">
                <a:tc>
                  <a:txBody>
                    <a:bodyPr/>
                    <a:lstStyle/>
                    <a:p>
                      <a:pPr algn="just">
                        <a:lnSpc>
                          <a:spcPct val="115000"/>
                        </a:lnSpc>
                        <a:spcAft>
                          <a:spcPts val="0"/>
                        </a:spcAft>
                      </a:pPr>
                      <a:r>
                        <a:rPr lang="es-AR" sz="1800">
                          <a:effectLst/>
                        </a:rPr>
                        <a:t>i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Grabación sonora no musical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t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Material textual manuscrito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097538"/>
                  </a:ext>
                </a:extLst>
              </a:tr>
            </a:tbl>
          </a:graphicData>
        </a:graphic>
      </p:graphicFrame>
      <p:sp>
        <p:nvSpPr>
          <p:cNvPr id="10" name="Rectángulo 9"/>
          <p:cNvSpPr/>
          <p:nvPr/>
        </p:nvSpPr>
        <p:spPr>
          <a:xfrm>
            <a:off x="757270" y="1569385"/>
            <a:ext cx="3190810" cy="492122"/>
          </a:xfrm>
          <a:prstGeom prst="rect">
            <a:avLst/>
          </a:prstGeom>
        </p:spPr>
        <p:txBody>
          <a:bodyPr wrap="none">
            <a:spAutoFit/>
          </a:bodyPr>
          <a:lstStyle/>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LDR/06 Tipo de registro</a:t>
            </a:r>
            <a:endParaRPr lang="es-AR" sz="2400" kern="150" dirty="0">
              <a:solidFill>
                <a:schemeClr val="accent1">
                  <a:lumMod val="50000"/>
                </a:schemeClr>
              </a:solidFill>
              <a:ea typeface="SimSun" panose="02010600030101010101" pitchFamily="2" charset="-122"/>
              <a:cs typeface="Mangal" panose="02040503050203030202" pitchFamily="18" charset="0"/>
            </a:endParaRPr>
          </a:p>
        </p:txBody>
      </p:sp>
      <p:sp>
        <p:nvSpPr>
          <p:cNvPr id="11" name="Elipse 10"/>
          <p:cNvSpPr/>
          <p:nvPr/>
        </p:nvSpPr>
        <p:spPr>
          <a:xfrm>
            <a:off x="1485886" y="2098949"/>
            <a:ext cx="3199153" cy="4714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 name="Imagen 11"/>
          <p:cNvPicPr>
            <a:picLocks noChangeAspect="1"/>
          </p:cNvPicPr>
          <p:nvPr/>
        </p:nvPicPr>
        <p:blipFill>
          <a:blip r:embed="rId3"/>
          <a:stretch>
            <a:fillRect/>
          </a:stretch>
        </p:blipFill>
        <p:spPr>
          <a:xfrm>
            <a:off x="6805" y="5986013"/>
            <a:ext cx="2276475" cy="742950"/>
          </a:xfrm>
          <a:prstGeom prst="rect">
            <a:avLst/>
          </a:prstGeom>
        </p:spPr>
      </p:pic>
    </p:spTree>
    <p:extLst>
      <p:ext uri="{BB962C8B-B14F-4D97-AF65-F5344CB8AC3E}">
        <p14:creationId xmlns:p14="http://schemas.microsoft.com/office/powerpoint/2010/main" val="235319146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6776" y="783464"/>
            <a:ext cx="4633913" cy="563563"/>
          </a:xfrm>
        </p:spPr>
        <p:txBody>
          <a:bodyPr>
            <a:normAutofit fontScale="90000"/>
          </a:bodyPr>
          <a:lstStyle/>
          <a:p>
            <a:r>
              <a:rPr lang="es-AR" sz="2700" b="1" dirty="0" smtClean="0">
                <a:solidFill>
                  <a:schemeClr val="accent1">
                    <a:lumMod val="50000"/>
                  </a:schemeClr>
                </a:solidFill>
              </a:rPr>
              <a:t/>
            </a:r>
            <a:br>
              <a:rPr lang="es-AR" sz="2700" b="1" dirty="0" smtClean="0">
                <a:solidFill>
                  <a:schemeClr val="accent1">
                    <a:lumMod val="50000"/>
                  </a:schemeClr>
                </a:solidFill>
              </a:rPr>
            </a:br>
            <a:r>
              <a:rPr lang="es-AR" sz="2700" b="1" dirty="0">
                <a:solidFill>
                  <a:schemeClr val="accent1">
                    <a:lumMod val="50000"/>
                  </a:schemeClr>
                </a:solidFill>
              </a:rPr>
              <a:t/>
            </a:r>
            <a:br>
              <a:rPr lang="es-AR" sz="2700" b="1" dirty="0">
                <a:solidFill>
                  <a:schemeClr val="accent1">
                    <a:lumMod val="50000"/>
                  </a:schemeClr>
                </a:solidFill>
              </a:rPr>
            </a:br>
            <a:r>
              <a:rPr lang="es-AR" sz="2700" b="1" dirty="0" smtClean="0">
                <a:solidFill>
                  <a:schemeClr val="accent1">
                    <a:lumMod val="50000"/>
                  </a:schemeClr>
                </a:solidFill>
                <a:latin typeface="+mn-lt"/>
              </a:rPr>
              <a:t>LDR/07 </a:t>
            </a:r>
            <a:r>
              <a:rPr lang="es-AR" sz="2700" b="1" dirty="0">
                <a:solidFill>
                  <a:schemeClr val="accent1">
                    <a:lumMod val="50000"/>
                  </a:schemeClr>
                </a:solidFill>
                <a:latin typeface="+mn-lt"/>
              </a:rPr>
              <a:t>Nivel bibliográfico</a:t>
            </a:r>
            <a:r>
              <a:rPr lang="es-AR" dirty="0"/>
              <a:t/>
            </a:r>
            <a:br>
              <a:rPr lang="es-AR" dirty="0"/>
            </a:br>
            <a:endParaRPr lang="es-AR" dirty="0"/>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7" name="Tabla 6"/>
          <p:cNvGraphicFramePr>
            <a:graphicFrameLocks noGrp="1"/>
          </p:cNvGraphicFramePr>
          <p:nvPr>
            <p:extLst>
              <p:ext uri="{D42A27DB-BD31-4B8C-83A1-F6EECF244321}">
                <p14:modId xmlns:p14="http://schemas.microsoft.com/office/powerpoint/2010/main" val="2771692174"/>
              </p:ext>
            </p:extLst>
          </p:nvPr>
        </p:nvGraphicFramePr>
        <p:xfrm>
          <a:off x="3731283" y="2161092"/>
          <a:ext cx="2811145" cy="3154680"/>
        </p:xfrm>
        <a:graphic>
          <a:graphicData uri="http://schemas.openxmlformats.org/drawingml/2006/table">
            <a:tbl>
              <a:tblPr firstRow="1" firstCol="1" bandRow="1">
                <a:tableStyleId>{BC89EF96-8CEA-46FF-86C4-4CE0E7609802}</a:tableStyleId>
              </a:tblPr>
              <a:tblGrid>
                <a:gridCol w="465455">
                  <a:extLst>
                    <a:ext uri="{9D8B030D-6E8A-4147-A177-3AD203B41FA5}">
                      <a16:colId xmlns:a16="http://schemas.microsoft.com/office/drawing/2014/main" val="2325695661"/>
                    </a:ext>
                  </a:extLst>
                </a:gridCol>
                <a:gridCol w="2345690">
                  <a:extLst>
                    <a:ext uri="{9D8B030D-6E8A-4147-A177-3AD203B41FA5}">
                      <a16:colId xmlns:a16="http://schemas.microsoft.com/office/drawing/2014/main" val="1256393644"/>
                    </a:ext>
                  </a:extLst>
                </a:gridCol>
              </a:tblGrid>
              <a:tr h="193675">
                <a:tc>
                  <a:txBody>
                    <a:bodyPr/>
                    <a:lstStyle/>
                    <a:p>
                      <a:pPr>
                        <a:lnSpc>
                          <a:spcPct val="115000"/>
                        </a:lnSpc>
                        <a:spcAft>
                          <a:spcPts val="0"/>
                        </a:spcAft>
                      </a:pPr>
                      <a:r>
                        <a:rPr lang="es-AR" sz="1800" dirty="0">
                          <a:effectLst/>
                        </a:rPr>
                        <a: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b="0" dirty="0">
                          <a:effectLst/>
                        </a:rPr>
                        <a:t>Parte componente monográfica</a:t>
                      </a:r>
                      <a:endParaRPr lang="es-A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243767"/>
                  </a:ext>
                </a:extLst>
              </a:tr>
              <a:tr h="182880">
                <a:tc>
                  <a:txBody>
                    <a:bodyPr/>
                    <a:lstStyle/>
                    <a:p>
                      <a:pPr>
                        <a:lnSpc>
                          <a:spcPct val="115000"/>
                        </a:lnSpc>
                        <a:spcAft>
                          <a:spcPts val="0"/>
                        </a:spcAft>
                      </a:pPr>
                      <a:r>
                        <a:rPr lang="es-AR" sz="1800">
                          <a:effectLst/>
                        </a:rPr>
                        <a:t>b</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dirty="0">
                          <a:effectLst/>
                        </a:rPr>
                        <a:t>Parte componente seriada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8163669"/>
                  </a:ext>
                </a:extLst>
              </a:tr>
              <a:tr h="193675">
                <a:tc>
                  <a:txBody>
                    <a:bodyPr/>
                    <a:lstStyle/>
                    <a:p>
                      <a:pPr>
                        <a:lnSpc>
                          <a:spcPct val="115000"/>
                        </a:lnSpc>
                        <a:spcAft>
                          <a:spcPts val="0"/>
                        </a:spcAft>
                      </a:pPr>
                      <a:r>
                        <a:rPr lang="es-AR" sz="1800">
                          <a:effectLst/>
                        </a:rPr>
                        <a:t>c</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dirty="0">
                          <a:effectLst/>
                        </a:rPr>
                        <a:t>Colección</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6036861"/>
                  </a:ext>
                </a:extLst>
              </a:tr>
              <a:tr h="193675">
                <a:tc>
                  <a:txBody>
                    <a:bodyPr/>
                    <a:lstStyle/>
                    <a:p>
                      <a:pPr>
                        <a:lnSpc>
                          <a:spcPct val="115000"/>
                        </a:lnSpc>
                        <a:spcAft>
                          <a:spcPts val="0"/>
                        </a:spcAft>
                      </a:pPr>
                      <a:r>
                        <a:rPr lang="es-AR" sz="1800">
                          <a:effectLst/>
                        </a:rPr>
                        <a:t>d</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dirty="0">
                          <a:effectLst/>
                        </a:rPr>
                        <a:t>Subunidad</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1749284"/>
                  </a:ext>
                </a:extLst>
              </a:tr>
              <a:tr h="193675">
                <a:tc>
                  <a:txBody>
                    <a:bodyPr/>
                    <a:lstStyle/>
                    <a:p>
                      <a:pPr>
                        <a:lnSpc>
                          <a:spcPct val="115000"/>
                        </a:lnSpc>
                        <a:spcAft>
                          <a:spcPts val="0"/>
                        </a:spcAft>
                      </a:pPr>
                      <a:r>
                        <a:rPr lang="es-AR" sz="1800">
                          <a:effectLst/>
                        </a:rPr>
                        <a:t>i</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dirty="0">
                          <a:effectLst/>
                        </a:rPr>
                        <a:t>Recurso integrado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4945821"/>
                  </a:ext>
                </a:extLst>
              </a:tr>
              <a:tr h="193675">
                <a:tc>
                  <a:txBody>
                    <a:bodyPr/>
                    <a:lstStyle/>
                    <a:p>
                      <a:pPr>
                        <a:lnSpc>
                          <a:spcPct val="115000"/>
                        </a:lnSpc>
                        <a:spcAft>
                          <a:spcPts val="0"/>
                        </a:spcAft>
                      </a:pPr>
                      <a:r>
                        <a:rPr lang="es-AR" sz="1800">
                          <a:effectLst/>
                        </a:rPr>
                        <a:t>m</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dirty="0">
                          <a:effectLst/>
                        </a:rPr>
                        <a:t>Monografía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1048942"/>
                  </a:ext>
                </a:extLst>
              </a:tr>
              <a:tr h="193675">
                <a:tc>
                  <a:txBody>
                    <a:bodyPr/>
                    <a:lstStyle/>
                    <a:p>
                      <a:pPr>
                        <a:lnSpc>
                          <a:spcPct val="115000"/>
                        </a:lnSpc>
                        <a:spcAft>
                          <a:spcPts val="0"/>
                        </a:spcAft>
                      </a:pPr>
                      <a:r>
                        <a:rPr lang="es-AR" sz="1800">
                          <a:effectLst/>
                        </a:rPr>
                        <a:t>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2000" dirty="0">
                          <a:effectLst/>
                        </a:rPr>
                        <a:t>Publicación seriada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2061652"/>
                  </a:ext>
                </a:extLst>
              </a:tr>
            </a:tbl>
          </a:graphicData>
        </a:graphic>
      </p:graphicFrame>
      <p:sp>
        <p:nvSpPr>
          <p:cNvPr id="8" name="Elipse 7"/>
          <p:cNvSpPr/>
          <p:nvPr/>
        </p:nvSpPr>
        <p:spPr>
          <a:xfrm>
            <a:off x="3343275" y="4234019"/>
            <a:ext cx="3199153" cy="47148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9" name="Imagen 8"/>
          <p:cNvPicPr>
            <a:picLocks noChangeAspect="1"/>
          </p:cNvPicPr>
          <p:nvPr/>
        </p:nvPicPr>
        <p:blipFill>
          <a:blip r:embed="rId3"/>
          <a:stretch>
            <a:fillRect/>
          </a:stretch>
        </p:blipFill>
        <p:spPr>
          <a:xfrm>
            <a:off x="0" y="6115050"/>
            <a:ext cx="2276475" cy="742950"/>
          </a:xfrm>
          <a:prstGeom prst="rect">
            <a:avLst/>
          </a:prstGeom>
        </p:spPr>
      </p:pic>
    </p:spTree>
    <p:extLst>
      <p:ext uri="{BB962C8B-B14F-4D97-AF65-F5344CB8AC3E}">
        <p14:creationId xmlns:p14="http://schemas.microsoft.com/office/powerpoint/2010/main" val="220349884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007 Descripción física (para materiales en línea específicamente)</a:t>
            </a: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0" name="Rectángulo 9"/>
          <p:cNvSpPr/>
          <p:nvPr/>
        </p:nvSpPr>
        <p:spPr>
          <a:xfrm>
            <a:off x="596758" y="1822204"/>
            <a:ext cx="3985065" cy="589072"/>
          </a:xfrm>
          <a:prstGeom prst="rect">
            <a:avLst/>
          </a:prstGeom>
        </p:spPr>
        <p:txBody>
          <a:bodyPr wrap="none">
            <a:spAutoFit/>
          </a:bodyPr>
          <a:lstStyle/>
          <a:p>
            <a:pPr algn="just">
              <a:lnSpc>
                <a:spcPct val="150000"/>
              </a:lnSpc>
              <a:spcBef>
                <a:spcPts val="1200"/>
              </a:spcBef>
              <a:spcAft>
                <a:spcPts val="800"/>
              </a:spcAft>
            </a:pPr>
            <a:r>
              <a:rPr lang="es-AR" sz="2400" b="1" dirty="0">
                <a:solidFill>
                  <a:schemeClr val="accent1">
                    <a:lumMod val="50000"/>
                  </a:schemeClr>
                </a:solidFill>
                <a:ea typeface="Calibri" panose="020F0502020204030204" pitchFamily="34" charset="0"/>
                <a:cs typeface="Times New Roman" panose="02020603050405020304" pitchFamily="18" charset="0"/>
              </a:rPr>
              <a:t>007/00 Categoría del material</a:t>
            </a:r>
            <a:endParaRPr lang="es-AR" sz="2400" dirty="0">
              <a:solidFill>
                <a:schemeClr val="accent1">
                  <a:lumMod val="50000"/>
                </a:schemeClr>
              </a:solidFill>
              <a:effectLst/>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739285126"/>
              </p:ext>
            </p:extLst>
          </p:nvPr>
        </p:nvGraphicFramePr>
        <p:xfrm>
          <a:off x="2007870" y="2635864"/>
          <a:ext cx="6204585" cy="2934970"/>
        </p:xfrm>
        <a:graphic>
          <a:graphicData uri="http://schemas.openxmlformats.org/drawingml/2006/table">
            <a:tbl>
              <a:tblPr firstRow="1" firstCol="1" bandRow="1">
                <a:tableStyleId>{BC89EF96-8CEA-46FF-86C4-4CE0E7609802}</a:tableStyleId>
              </a:tblPr>
              <a:tblGrid>
                <a:gridCol w="447040">
                  <a:extLst>
                    <a:ext uri="{9D8B030D-6E8A-4147-A177-3AD203B41FA5}">
                      <a16:colId xmlns:a16="http://schemas.microsoft.com/office/drawing/2014/main" val="570893217"/>
                    </a:ext>
                  </a:extLst>
                </a:gridCol>
                <a:gridCol w="1620520">
                  <a:extLst>
                    <a:ext uri="{9D8B030D-6E8A-4147-A177-3AD203B41FA5}">
                      <a16:colId xmlns:a16="http://schemas.microsoft.com/office/drawing/2014/main" val="2326184068"/>
                    </a:ext>
                  </a:extLst>
                </a:gridCol>
                <a:gridCol w="449580">
                  <a:extLst>
                    <a:ext uri="{9D8B030D-6E8A-4147-A177-3AD203B41FA5}">
                      <a16:colId xmlns:a16="http://schemas.microsoft.com/office/drawing/2014/main" val="1683642006"/>
                    </a:ext>
                  </a:extLst>
                </a:gridCol>
                <a:gridCol w="1618615">
                  <a:extLst>
                    <a:ext uri="{9D8B030D-6E8A-4147-A177-3AD203B41FA5}">
                      <a16:colId xmlns:a16="http://schemas.microsoft.com/office/drawing/2014/main" val="2929980403"/>
                    </a:ext>
                  </a:extLst>
                </a:gridCol>
                <a:gridCol w="452120">
                  <a:extLst>
                    <a:ext uri="{9D8B030D-6E8A-4147-A177-3AD203B41FA5}">
                      <a16:colId xmlns:a16="http://schemas.microsoft.com/office/drawing/2014/main" val="3079951914"/>
                    </a:ext>
                  </a:extLst>
                </a:gridCol>
                <a:gridCol w="1616710">
                  <a:extLst>
                    <a:ext uri="{9D8B030D-6E8A-4147-A177-3AD203B41FA5}">
                      <a16:colId xmlns:a16="http://schemas.microsoft.com/office/drawing/2014/main" val="4017229571"/>
                    </a:ext>
                  </a:extLst>
                </a:gridCol>
              </a:tblGrid>
              <a:tr h="0">
                <a:tc>
                  <a:txBody>
                    <a:bodyPr/>
                    <a:lstStyle/>
                    <a:p>
                      <a:pPr algn="just">
                        <a:lnSpc>
                          <a:spcPct val="107000"/>
                        </a:lnSpc>
                        <a:spcAft>
                          <a:spcPts val="0"/>
                        </a:spcAft>
                      </a:pPr>
                      <a:r>
                        <a:rPr lang="es-AR" sz="1800" dirty="0">
                          <a:effectLst/>
                        </a:rPr>
                        <a: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Mapa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h</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Microforma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Imagen de teledetección</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4527321"/>
                  </a:ext>
                </a:extLst>
              </a:tr>
              <a:tr h="0">
                <a:tc>
                  <a:txBody>
                    <a:bodyPr/>
                    <a:lstStyle/>
                    <a:p>
                      <a:pPr algn="just">
                        <a:lnSpc>
                          <a:spcPct val="107000"/>
                        </a:lnSpc>
                        <a:spcAft>
                          <a:spcPts val="0"/>
                        </a:spcAft>
                      </a:pPr>
                      <a:r>
                        <a:rPr lang="es-AR" sz="1800">
                          <a:effectLst/>
                        </a:rPr>
                        <a:t>c</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Recurso electrónico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k</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Mat. Graf. No proyectable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Grabación sonora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3186097"/>
                  </a:ext>
                </a:extLst>
              </a:tr>
              <a:tr h="0">
                <a:tc>
                  <a:txBody>
                    <a:bodyPr/>
                    <a:lstStyle/>
                    <a:p>
                      <a:pPr algn="just">
                        <a:lnSpc>
                          <a:spcPct val="107000"/>
                        </a:lnSpc>
                        <a:spcAft>
                          <a:spcPts val="0"/>
                        </a:spcAft>
                      </a:pPr>
                      <a:r>
                        <a:rPr lang="es-AR" sz="1800">
                          <a:effectLst/>
                        </a:rPr>
                        <a:t>d</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Globo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m</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Película cinematográfica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t</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Texto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1171750"/>
                  </a:ext>
                </a:extLst>
              </a:tr>
              <a:tr h="0">
                <a:tc>
                  <a:txBody>
                    <a:bodyPr/>
                    <a:lstStyle/>
                    <a:p>
                      <a:pPr algn="just">
                        <a:lnSpc>
                          <a:spcPct val="107000"/>
                        </a:lnSpc>
                        <a:spcAft>
                          <a:spcPts val="0"/>
                        </a:spcAft>
                      </a:pPr>
                      <a:r>
                        <a:rPr lang="es-AR" sz="1800">
                          <a:effectLst/>
                        </a:rPr>
                        <a:t>f</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Material táctil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Kit</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v</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Videograbación</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0662767"/>
                  </a:ext>
                </a:extLst>
              </a:tr>
              <a:tr h="0">
                <a:tc>
                  <a:txBody>
                    <a:bodyPr/>
                    <a:lstStyle/>
                    <a:p>
                      <a:pPr algn="just">
                        <a:lnSpc>
                          <a:spcPct val="107000"/>
                        </a:lnSpc>
                        <a:spcAft>
                          <a:spcPts val="0"/>
                        </a:spcAft>
                      </a:pPr>
                      <a:r>
                        <a:rPr lang="es-AR" sz="1800">
                          <a:effectLst/>
                        </a:rPr>
                        <a:t>g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Mat. Gráf. proyectable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q</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Música notada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z</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No especificada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156564"/>
                  </a:ext>
                </a:extLst>
              </a:tr>
            </a:tbl>
          </a:graphicData>
        </a:graphic>
      </p:graphicFrame>
      <p:sp>
        <p:nvSpPr>
          <p:cNvPr id="12" name="Elipse 11"/>
          <p:cNvSpPr/>
          <p:nvPr/>
        </p:nvSpPr>
        <p:spPr>
          <a:xfrm>
            <a:off x="1816075" y="3131864"/>
            <a:ext cx="2363826" cy="6415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n 12"/>
          <p:cNvPicPr>
            <a:picLocks noChangeAspect="1"/>
          </p:cNvPicPr>
          <p:nvPr/>
        </p:nvPicPr>
        <p:blipFill>
          <a:blip r:embed="rId3"/>
          <a:stretch>
            <a:fillRect/>
          </a:stretch>
        </p:blipFill>
        <p:spPr>
          <a:xfrm>
            <a:off x="0" y="6115050"/>
            <a:ext cx="2276475" cy="742950"/>
          </a:xfrm>
          <a:prstGeom prst="rect">
            <a:avLst/>
          </a:prstGeom>
        </p:spPr>
      </p:pic>
    </p:spTree>
    <p:extLst>
      <p:ext uri="{BB962C8B-B14F-4D97-AF65-F5344CB8AC3E}">
        <p14:creationId xmlns:p14="http://schemas.microsoft.com/office/powerpoint/2010/main" val="211014634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8" name="Rectángulo 7"/>
          <p:cNvSpPr/>
          <p:nvPr/>
        </p:nvSpPr>
        <p:spPr>
          <a:xfrm>
            <a:off x="505408" y="817647"/>
            <a:ext cx="5637634" cy="589072"/>
          </a:xfrm>
          <a:prstGeom prst="rect">
            <a:avLst/>
          </a:prstGeom>
        </p:spPr>
        <p:txBody>
          <a:bodyPr wrap="none">
            <a:spAutoFit/>
          </a:bodyPr>
          <a:lstStyle/>
          <a:p>
            <a:pPr algn="just">
              <a:lnSpc>
                <a:spcPct val="150000"/>
              </a:lnSpc>
              <a:spcBef>
                <a:spcPts val="1200"/>
              </a:spcBef>
              <a:spcAft>
                <a:spcPts val="800"/>
              </a:spcAft>
            </a:pPr>
            <a:r>
              <a:rPr lang="es-AR" sz="2400" b="1" dirty="0">
                <a:solidFill>
                  <a:schemeClr val="accent1">
                    <a:lumMod val="50000"/>
                  </a:schemeClr>
                </a:solidFill>
                <a:ea typeface="Calibri" panose="020F0502020204030204" pitchFamily="34" charset="0"/>
                <a:cs typeface="Times New Roman" panose="02020603050405020304" pitchFamily="18" charset="0"/>
              </a:rPr>
              <a:t>007/01 Designación específica del material</a:t>
            </a:r>
            <a:endParaRPr lang="es-AR" sz="2400" dirty="0">
              <a:solidFill>
                <a:schemeClr val="accent1">
                  <a:lumMod val="50000"/>
                </a:schemeClr>
              </a:solidFill>
              <a:effectLst/>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267315429"/>
              </p:ext>
            </p:extLst>
          </p:nvPr>
        </p:nvGraphicFramePr>
        <p:xfrm>
          <a:off x="2462530" y="1902719"/>
          <a:ext cx="5838190" cy="3228467"/>
        </p:xfrm>
        <a:graphic>
          <a:graphicData uri="http://schemas.openxmlformats.org/drawingml/2006/table">
            <a:tbl>
              <a:tblPr firstRow="1" firstCol="1" bandRow="1">
                <a:tableStyleId>{BC89EF96-8CEA-46FF-86C4-4CE0E7609802}</a:tableStyleId>
              </a:tblPr>
              <a:tblGrid>
                <a:gridCol w="417830">
                  <a:extLst>
                    <a:ext uri="{9D8B030D-6E8A-4147-A177-3AD203B41FA5}">
                      <a16:colId xmlns:a16="http://schemas.microsoft.com/office/drawing/2014/main" val="717839389"/>
                    </a:ext>
                  </a:extLst>
                </a:gridCol>
                <a:gridCol w="1525270">
                  <a:extLst>
                    <a:ext uri="{9D8B030D-6E8A-4147-A177-3AD203B41FA5}">
                      <a16:colId xmlns:a16="http://schemas.microsoft.com/office/drawing/2014/main" val="2907003710"/>
                    </a:ext>
                  </a:extLst>
                </a:gridCol>
                <a:gridCol w="504825">
                  <a:extLst>
                    <a:ext uri="{9D8B030D-6E8A-4147-A177-3AD203B41FA5}">
                      <a16:colId xmlns:a16="http://schemas.microsoft.com/office/drawing/2014/main" val="1170752589"/>
                    </a:ext>
                  </a:extLst>
                </a:gridCol>
                <a:gridCol w="1442085">
                  <a:extLst>
                    <a:ext uri="{9D8B030D-6E8A-4147-A177-3AD203B41FA5}">
                      <a16:colId xmlns:a16="http://schemas.microsoft.com/office/drawing/2014/main" val="915637900"/>
                    </a:ext>
                  </a:extLst>
                </a:gridCol>
                <a:gridCol w="422275">
                  <a:extLst>
                    <a:ext uri="{9D8B030D-6E8A-4147-A177-3AD203B41FA5}">
                      <a16:colId xmlns:a16="http://schemas.microsoft.com/office/drawing/2014/main" val="1533401499"/>
                    </a:ext>
                  </a:extLst>
                </a:gridCol>
                <a:gridCol w="1525905">
                  <a:extLst>
                    <a:ext uri="{9D8B030D-6E8A-4147-A177-3AD203B41FA5}">
                      <a16:colId xmlns:a16="http://schemas.microsoft.com/office/drawing/2014/main" val="2552002588"/>
                    </a:ext>
                  </a:extLst>
                </a:gridCol>
              </a:tblGrid>
              <a:tr h="165100">
                <a:tc>
                  <a:txBody>
                    <a:bodyPr/>
                    <a:lstStyle/>
                    <a:p>
                      <a:pPr algn="just">
                        <a:lnSpc>
                          <a:spcPct val="107000"/>
                        </a:lnSpc>
                        <a:spcAft>
                          <a:spcPts val="0"/>
                        </a:spcAft>
                      </a:pPr>
                      <a:r>
                        <a:rPr lang="es-AR" sz="1800" b="0" dirty="0">
                          <a:effectLst/>
                        </a:rPr>
                        <a:t>a</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b="0" dirty="0">
                          <a:effectLst/>
                        </a:rPr>
                        <a:t>Cartucho de cinta</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b="0" dirty="0">
                          <a:effectLst/>
                        </a:rPr>
                        <a:t>f</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b="0" dirty="0">
                          <a:effectLst/>
                        </a:rPr>
                        <a:t>Casete</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b="0" dirty="0">
                          <a:effectLst/>
                        </a:rPr>
                        <a:t>o</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b="0" dirty="0">
                          <a:effectLst/>
                        </a:rPr>
                        <a:t>Disco óptico</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0100709"/>
                  </a:ext>
                </a:extLst>
              </a:tr>
              <a:tr h="179070">
                <a:tc>
                  <a:txBody>
                    <a:bodyPr/>
                    <a:lstStyle/>
                    <a:p>
                      <a:pPr algn="just">
                        <a:lnSpc>
                          <a:spcPct val="107000"/>
                        </a:lnSpc>
                        <a:spcAft>
                          <a:spcPts val="0"/>
                        </a:spcAft>
                      </a:pPr>
                      <a:r>
                        <a:rPr lang="es-AR" sz="1800" b="0" dirty="0">
                          <a:effectLst/>
                        </a:rPr>
                        <a:t>b</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Cartucho de chip</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h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Bobina de cinta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Remoto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311361"/>
                  </a:ext>
                </a:extLst>
              </a:tr>
              <a:tr h="163830">
                <a:tc>
                  <a:txBody>
                    <a:bodyPr/>
                    <a:lstStyle/>
                    <a:p>
                      <a:pPr algn="just">
                        <a:lnSpc>
                          <a:spcPct val="107000"/>
                        </a:lnSpc>
                        <a:spcAft>
                          <a:spcPts val="0"/>
                        </a:spcAft>
                      </a:pPr>
                      <a:r>
                        <a:rPr lang="es-AR" sz="1800" b="0" dirty="0">
                          <a:effectLst/>
                        </a:rPr>
                        <a:t>c</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Cartucho de disco óptico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j </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Disco magnético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Dispositivo independiente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585950"/>
                  </a:ext>
                </a:extLst>
              </a:tr>
              <a:tr h="237490">
                <a:tc>
                  <a:txBody>
                    <a:bodyPr/>
                    <a:lstStyle/>
                    <a:p>
                      <a:pPr algn="just">
                        <a:lnSpc>
                          <a:spcPct val="107000"/>
                        </a:lnSpc>
                        <a:spcAft>
                          <a:spcPts val="0"/>
                        </a:spcAft>
                      </a:pPr>
                      <a:r>
                        <a:rPr lang="es-AR" sz="1800" b="0" dirty="0">
                          <a:effectLst/>
                        </a:rPr>
                        <a:t>d</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Disco de computadora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k</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Tarjeta de computadora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u</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No especificado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2364557"/>
                  </a:ext>
                </a:extLst>
              </a:tr>
              <a:tr h="259080">
                <a:tc>
                  <a:txBody>
                    <a:bodyPr/>
                    <a:lstStyle/>
                    <a:p>
                      <a:pPr algn="just">
                        <a:lnSpc>
                          <a:spcPct val="107000"/>
                        </a:lnSpc>
                        <a:spcAft>
                          <a:spcPts val="0"/>
                        </a:spcAft>
                      </a:pPr>
                      <a:r>
                        <a:rPr lang="es-AR" sz="1800" b="0" dirty="0">
                          <a:effectLst/>
                        </a:rPr>
                        <a:t>e</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Cartucho de computadora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m</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a:effectLst/>
                        </a:rPr>
                        <a:t>Disco magnético-óptico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z</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AR" sz="1800" dirty="0">
                          <a:effectLst/>
                        </a:rPr>
                        <a:t>Otro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5130940"/>
                  </a:ext>
                </a:extLst>
              </a:tr>
            </a:tbl>
          </a:graphicData>
        </a:graphic>
      </p:graphicFrame>
      <p:sp>
        <p:nvSpPr>
          <p:cNvPr id="10" name="Elipse 9"/>
          <p:cNvSpPr/>
          <p:nvPr/>
        </p:nvSpPr>
        <p:spPr>
          <a:xfrm>
            <a:off x="6348821" y="2391140"/>
            <a:ext cx="2067864" cy="538493"/>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pic>
        <p:nvPicPr>
          <p:cNvPr id="11" name="Imagen 10"/>
          <p:cNvPicPr>
            <a:picLocks noChangeAspect="1"/>
          </p:cNvPicPr>
          <p:nvPr/>
        </p:nvPicPr>
        <p:blipFill>
          <a:blip r:embed="rId3"/>
          <a:stretch>
            <a:fillRect/>
          </a:stretch>
        </p:blipFill>
        <p:spPr>
          <a:xfrm>
            <a:off x="0" y="6115050"/>
            <a:ext cx="2276475" cy="742950"/>
          </a:xfrm>
          <a:prstGeom prst="rect">
            <a:avLst/>
          </a:prstGeom>
        </p:spPr>
      </p:pic>
    </p:spTree>
    <p:extLst>
      <p:ext uri="{BB962C8B-B14F-4D97-AF65-F5344CB8AC3E}">
        <p14:creationId xmlns:p14="http://schemas.microsoft.com/office/powerpoint/2010/main" val="49028329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008   Campo fijo de información general </a:t>
            </a:r>
            <a:endParaRPr lang="es-AR" sz="3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115050"/>
            <a:ext cx="2276475" cy="742950"/>
          </a:xfrm>
          <a:prstGeom prst="rect">
            <a:avLst/>
          </a:prstGeom>
        </p:spPr>
      </p:pic>
      <p:sp>
        <p:nvSpPr>
          <p:cNvPr id="8" name="Rectángulo 7"/>
          <p:cNvSpPr/>
          <p:nvPr/>
        </p:nvSpPr>
        <p:spPr>
          <a:xfrm>
            <a:off x="700180" y="1530089"/>
            <a:ext cx="4329647" cy="492122"/>
          </a:xfrm>
          <a:prstGeom prst="rect">
            <a:avLst/>
          </a:prstGeom>
        </p:spPr>
        <p:txBody>
          <a:bodyPr wrap="none">
            <a:spAutoFit/>
          </a:bodyPr>
          <a:lstStyle/>
          <a:p>
            <a:pPr algn="just">
              <a:lnSpc>
                <a:spcPct val="115000"/>
              </a:lnSpc>
              <a:spcAft>
                <a:spcPts val="0"/>
              </a:spcAft>
            </a:pPr>
            <a:r>
              <a:rPr lang="es-AR" sz="2400" b="1" dirty="0">
                <a:solidFill>
                  <a:schemeClr val="accent1">
                    <a:lumMod val="50000"/>
                  </a:schemeClr>
                </a:solidFill>
                <a:ea typeface="Calibri" panose="020F0502020204030204" pitchFamily="34" charset="0"/>
                <a:cs typeface="Times New Roman" panose="02020603050405020304" pitchFamily="18" charset="0"/>
              </a:rPr>
              <a:t>008/21 Tipo de recurso continuo</a:t>
            </a:r>
            <a:endParaRPr lang="es-AR" sz="2400" dirty="0">
              <a:solidFill>
                <a:schemeClr val="accent1">
                  <a:lumMod val="50000"/>
                </a:schemeClr>
              </a:solidFill>
              <a:effectLst/>
              <a:ea typeface="Calibri" panose="020F0502020204030204" pitchFamily="34"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03290904"/>
              </p:ext>
            </p:extLst>
          </p:nvPr>
        </p:nvGraphicFramePr>
        <p:xfrm>
          <a:off x="3879890" y="2343850"/>
          <a:ext cx="2903855" cy="3785616"/>
        </p:xfrm>
        <a:graphic>
          <a:graphicData uri="http://schemas.openxmlformats.org/drawingml/2006/table">
            <a:tbl>
              <a:tblPr firstRow="1" firstCol="1" bandRow="1">
                <a:tableStyleId>{BC89EF96-8CEA-46FF-86C4-4CE0E7609802}</a:tableStyleId>
              </a:tblPr>
              <a:tblGrid>
                <a:gridCol w="655320">
                  <a:extLst>
                    <a:ext uri="{9D8B030D-6E8A-4147-A177-3AD203B41FA5}">
                      <a16:colId xmlns:a16="http://schemas.microsoft.com/office/drawing/2014/main" val="4083499095"/>
                    </a:ext>
                  </a:extLst>
                </a:gridCol>
                <a:gridCol w="2248535">
                  <a:extLst>
                    <a:ext uri="{9D8B030D-6E8A-4147-A177-3AD203B41FA5}">
                      <a16:colId xmlns:a16="http://schemas.microsoft.com/office/drawing/2014/main" val="2318767349"/>
                    </a:ext>
                  </a:extLst>
                </a:gridCol>
              </a:tblGrid>
              <a:tr h="191135">
                <a:tc>
                  <a:txBody>
                    <a:bodyPr/>
                    <a:lstStyle/>
                    <a:p>
                      <a:pPr algn="ctr">
                        <a:lnSpc>
                          <a:spcPct val="115000"/>
                        </a:lnSpc>
                        <a:spcAft>
                          <a:spcPts val="0"/>
                        </a:spcAft>
                      </a:pPr>
                      <a:r>
                        <a:rPr lang="es-AR" sz="1800" dirty="0">
                          <a:effectLst/>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b="0" dirty="0">
                          <a:effectLst/>
                        </a:rPr>
                        <a:t>Ninguno de los siguientes</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674432"/>
                  </a:ext>
                </a:extLst>
              </a:tr>
              <a:tr h="201295">
                <a:tc>
                  <a:txBody>
                    <a:bodyPr/>
                    <a:lstStyle/>
                    <a:p>
                      <a:pPr algn="ctr">
                        <a:lnSpc>
                          <a:spcPct val="115000"/>
                        </a:lnSpc>
                        <a:spcAft>
                          <a:spcPts val="0"/>
                        </a:spcAft>
                      </a:pPr>
                      <a:r>
                        <a:rPr lang="es-AR" sz="1800" dirty="0">
                          <a:effectLst/>
                        </a:rPr>
                        <a:t>d</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Base de datos actualizable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96897"/>
                  </a:ext>
                </a:extLst>
              </a:tr>
              <a:tr h="201295">
                <a:tc>
                  <a:txBody>
                    <a:bodyPr/>
                    <a:lstStyle/>
                    <a:p>
                      <a:pPr algn="ctr">
                        <a:lnSpc>
                          <a:spcPct val="115000"/>
                        </a:lnSpc>
                        <a:spcAft>
                          <a:spcPts val="0"/>
                        </a:spcAft>
                      </a:pPr>
                      <a:r>
                        <a:rPr lang="es-AR" sz="1800" dirty="0">
                          <a:effectLst/>
                        </a:rPr>
                        <a:t>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Hojas sueltas actualizables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320492"/>
                  </a:ext>
                </a:extLst>
              </a:tr>
              <a:tr h="191135">
                <a:tc>
                  <a:txBody>
                    <a:bodyPr/>
                    <a:lstStyle/>
                    <a:p>
                      <a:pPr algn="ctr">
                        <a:lnSpc>
                          <a:spcPct val="115000"/>
                        </a:lnSpc>
                        <a:spcAft>
                          <a:spcPts val="0"/>
                        </a:spcAft>
                      </a:pPr>
                      <a:r>
                        <a:rPr lang="es-AR" sz="1800">
                          <a:effectLst/>
                        </a:rPr>
                        <a:t>m</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Series monográficas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610586"/>
                  </a:ext>
                </a:extLst>
              </a:tr>
              <a:tr h="201295">
                <a:tc>
                  <a:txBody>
                    <a:bodyPr/>
                    <a:lstStyle/>
                    <a:p>
                      <a:pPr algn="ctr">
                        <a:lnSpc>
                          <a:spcPct val="115000"/>
                        </a:lnSpc>
                        <a:spcAft>
                          <a:spcPts val="0"/>
                        </a:spcAft>
                      </a:pPr>
                      <a:r>
                        <a:rPr lang="es-AR" sz="1800">
                          <a:effectLst/>
                        </a:rPr>
                        <a:t>n</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Diario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1015861"/>
                  </a:ext>
                </a:extLst>
              </a:tr>
              <a:tr h="201295">
                <a:tc>
                  <a:txBody>
                    <a:bodyPr/>
                    <a:lstStyle/>
                    <a:p>
                      <a:pPr algn="ctr">
                        <a:lnSpc>
                          <a:spcPct val="115000"/>
                        </a:lnSpc>
                        <a:spcAft>
                          <a:spcPts val="0"/>
                        </a:spcAft>
                      </a:pPr>
                      <a:r>
                        <a:rPr lang="es-AR" sz="1800">
                          <a:effectLst/>
                        </a:rPr>
                        <a:t>p</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Publicación periódica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905454"/>
                  </a:ext>
                </a:extLst>
              </a:tr>
              <a:tr h="191135">
                <a:tc>
                  <a:txBody>
                    <a:bodyPr/>
                    <a:lstStyle/>
                    <a:p>
                      <a:pPr algn="ctr">
                        <a:lnSpc>
                          <a:spcPct val="115000"/>
                        </a:lnSpc>
                        <a:spcAft>
                          <a:spcPts val="0"/>
                        </a:spcAft>
                      </a:pPr>
                      <a:r>
                        <a:rPr lang="es-AR" sz="1800">
                          <a:effectLst/>
                        </a:rPr>
                        <a:t>w</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Sitio web actualizable</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3044120"/>
                  </a:ext>
                </a:extLst>
              </a:tr>
              <a:tr h="201295">
                <a:tc>
                  <a:txBody>
                    <a:bodyPr/>
                    <a:lstStyle/>
                    <a:p>
                      <a:pPr algn="ctr">
                        <a:lnSpc>
                          <a:spcPct val="115000"/>
                        </a:lnSpc>
                        <a:spcAft>
                          <a:spcPts val="0"/>
                        </a:spcAft>
                      </a:pPr>
                      <a:r>
                        <a:rPr lang="es-AR" sz="1800">
                          <a:effectLst/>
                        </a:rPr>
                        <a:t>|</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No hay intenciones de codificar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0647777"/>
                  </a:ext>
                </a:extLst>
              </a:tr>
            </a:tbl>
          </a:graphicData>
        </a:graphic>
      </p:graphicFrame>
      <p:sp>
        <p:nvSpPr>
          <p:cNvPr id="10" name="Elipse 9"/>
          <p:cNvSpPr/>
          <p:nvPr/>
        </p:nvSpPr>
        <p:spPr>
          <a:xfrm>
            <a:off x="7158038" y="12050713"/>
            <a:ext cx="2571750" cy="266700"/>
          </a:xfrm>
          <a:prstGeom prst="ellipse">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1" name="Elipse 10"/>
          <p:cNvSpPr/>
          <p:nvPr/>
        </p:nvSpPr>
        <p:spPr>
          <a:xfrm>
            <a:off x="3452205" y="2953315"/>
            <a:ext cx="3705833" cy="64909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Elipse 11"/>
          <p:cNvSpPr/>
          <p:nvPr/>
        </p:nvSpPr>
        <p:spPr>
          <a:xfrm>
            <a:off x="3408086" y="3606477"/>
            <a:ext cx="3705833" cy="64909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p:cNvSpPr/>
          <p:nvPr/>
        </p:nvSpPr>
        <p:spPr>
          <a:xfrm>
            <a:off x="3546107" y="5155635"/>
            <a:ext cx="3518027" cy="4104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9513917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115050"/>
            <a:ext cx="2276475" cy="742950"/>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1244325977"/>
              </p:ext>
            </p:extLst>
          </p:nvPr>
        </p:nvGraphicFramePr>
        <p:xfrm>
          <a:off x="3649070" y="1880077"/>
          <a:ext cx="2792095" cy="3470148"/>
        </p:xfrm>
        <a:graphic>
          <a:graphicData uri="http://schemas.openxmlformats.org/drawingml/2006/table">
            <a:tbl>
              <a:tblPr firstRow="1" firstCol="1" bandRow="1">
                <a:tableStyleId>{BC89EF96-8CEA-46FF-86C4-4CE0E7609802}</a:tableStyleId>
              </a:tblPr>
              <a:tblGrid>
                <a:gridCol w="629920">
                  <a:extLst>
                    <a:ext uri="{9D8B030D-6E8A-4147-A177-3AD203B41FA5}">
                      <a16:colId xmlns:a16="http://schemas.microsoft.com/office/drawing/2014/main" val="420770600"/>
                    </a:ext>
                  </a:extLst>
                </a:gridCol>
                <a:gridCol w="2162175">
                  <a:extLst>
                    <a:ext uri="{9D8B030D-6E8A-4147-A177-3AD203B41FA5}">
                      <a16:colId xmlns:a16="http://schemas.microsoft.com/office/drawing/2014/main" val="2194168739"/>
                    </a:ext>
                  </a:extLst>
                </a:gridCol>
              </a:tblGrid>
              <a:tr h="0">
                <a:tc>
                  <a:txBody>
                    <a:bodyPr/>
                    <a:lstStyle/>
                    <a:p>
                      <a:pPr algn="ctr">
                        <a:lnSpc>
                          <a:spcPct val="115000"/>
                        </a:lnSpc>
                        <a:spcAft>
                          <a:spcPts val="0"/>
                        </a:spcAft>
                      </a:pPr>
                      <a:r>
                        <a:rPr lang="es-AR" sz="1800" dirty="0">
                          <a:effectLst/>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b="0" dirty="0">
                          <a:effectLst/>
                        </a:rPr>
                        <a:t>Ninguno de los siguientes</a:t>
                      </a:r>
                      <a:endParaRPr lang="es-A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0773688"/>
                  </a:ext>
                </a:extLst>
              </a:tr>
              <a:tr h="0">
                <a:tc>
                  <a:txBody>
                    <a:bodyPr/>
                    <a:lstStyle/>
                    <a:p>
                      <a:pPr algn="ctr">
                        <a:lnSpc>
                          <a:spcPct val="115000"/>
                        </a:lnSpc>
                        <a:spcAft>
                          <a:spcPts val="0"/>
                        </a:spcAft>
                      </a:pPr>
                      <a:r>
                        <a:rPr lang="es-AR" sz="1800">
                          <a:effectLst/>
                        </a:rPr>
                        <a:t>a</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a:effectLst/>
                        </a:rPr>
                        <a:t>Microfilme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4267220"/>
                  </a:ext>
                </a:extLst>
              </a:tr>
              <a:tr h="0">
                <a:tc>
                  <a:txBody>
                    <a:bodyPr/>
                    <a:lstStyle/>
                    <a:p>
                      <a:pPr algn="ctr">
                        <a:lnSpc>
                          <a:spcPct val="115000"/>
                        </a:lnSpc>
                        <a:spcAft>
                          <a:spcPts val="0"/>
                        </a:spcAft>
                      </a:pPr>
                      <a:r>
                        <a:rPr lang="es-AR" sz="1800">
                          <a:effectLst/>
                        </a:rPr>
                        <a:t>b</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Microficha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0733749"/>
                  </a:ext>
                </a:extLst>
              </a:tr>
              <a:tr h="0">
                <a:tc>
                  <a:txBody>
                    <a:bodyPr/>
                    <a:lstStyle/>
                    <a:p>
                      <a:pPr algn="ctr">
                        <a:lnSpc>
                          <a:spcPct val="115000"/>
                        </a:lnSpc>
                        <a:spcAft>
                          <a:spcPts val="0"/>
                        </a:spcAft>
                      </a:pPr>
                      <a:r>
                        <a:rPr lang="es-AR" sz="1800">
                          <a:effectLst/>
                        </a:rPr>
                        <a:t>c</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err="1">
                          <a:effectLst/>
                        </a:rPr>
                        <a:t>Microopaco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6231833"/>
                  </a:ext>
                </a:extLst>
              </a:tr>
              <a:tr h="0">
                <a:tc>
                  <a:txBody>
                    <a:bodyPr/>
                    <a:lstStyle/>
                    <a:p>
                      <a:pPr algn="ctr">
                        <a:lnSpc>
                          <a:spcPct val="115000"/>
                        </a:lnSpc>
                        <a:spcAft>
                          <a:spcPts val="0"/>
                        </a:spcAft>
                      </a:pPr>
                      <a:r>
                        <a:rPr lang="es-AR" sz="1800">
                          <a:effectLst/>
                        </a:rPr>
                        <a:t>d</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Tipografía mayor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3939885"/>
                  </a:ext>
                </a:extLst>
              </a:tr>
              <a:tr h="0">
                <a:tc>
                  <a:txBody>
                    <a:bodyPr/>
                    <a:lstStyle/>
                    <a:p>
                      <a:pPr algn="ctr">
                        <a:lnSpc>
                          <a:spcPct val="115000"/>
                        </a:lnSpc>
                        <a:spcAft>
                          <a:spcPts val="0"/>
                        </a:spcAft>
                      </a:pPr>
                      <a:r>
                        <a:rPr lang="es-AR" sz="1800">
                          <a:effectLst/>
                        </a:rPr>
                        <a:t>f</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err="1">
                          <a:effectLst/>
                        </a:rPr>
                        <a:t>Braile</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5643431"/>
                  </a:ext>
                </a:extLst>
              </a:tr>
              <a:tr h="0">
                <a:tc>
                  <a:txBody>
                    <a:bodyPr/>
                    <a:lstStyle/>
                    <a:p>
                      <a:pPr algn="ctr">
                        <a:lnSpc>
                          <a:spcPct val="115000"/>
                        </a:lnSpc>
                        <a:spcAft>
                          <a:spcPts val="0"/>
                        </a:spcAft>
                      </a:pPr>
                      <a:r>
                        <a:rPr lang="es-AR" sz="1800">
                          <a:effectLst/>
                        </a:rPr>
                        <a:t>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En línea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2255829"/>
                  </a:ext>
                </a:extLst>
              </a:tr>
              <a:tr h="0">
                <a:tc>
                  <a:txBody>
                    <a:bodyPr/>
                    <a:lstStyle/>
                    <a:p>
                      <a:pPr algn="ctr">
                        <a:lnSpc>
                          <a:spcPct val="115000"/>
                        </a:lnSpc>
                        <a:spcAft>
                          <a:spcPts val="0"/>
                        </a:spcAft>
                      </a:pPr>
                      <a:r>
                        <a:rPr lang="es-AR" sz="1800">
                          <a:effectLst/>
                        </a:rPr>
                        <a:t>q</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Electrónica directa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435811"/>
                  </a:ext>
                </a:extLst>
              </a:tr>
              <a:tr h="0">
                <a:tc>
                  <a:txBody>
                    <a:bodyPr/>
                    <a:lstStyle/>
                    <a:p>
                      <a:pPr algn="ctr">
                        <a:lnSpc>
                          <a:spcPct val="115000"/>
                        </a:lnSpc>
                        <a:spcAft>
                          <a:spcPts val="0"/>
                        </a:spcAft>
                      </a:pPr>
                      <a:r>
                        <a:rPr lang="es-AR" sz="1800">
                          <a:effectLst/>
                        </a:rPr>
                        <a:t>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Impresión regular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73761"/>
                  </a:ext>
                </a:extLst>
              </a:tr>
              <a:tr h="0">
                <a:tc>
                  <a:txBody>
                    <a:bodyPr/>
                    <a:lstStyle/>
                    <a:p>
                      <a:pPr algn="ctr">
                        <a:lnSpc>
                          <a:spcPct val="115000"/>
                        </a:lnSpc>
                        <a:spcAft>
                          <a:spcPts val="0"/>
                        </a:spcAft>
                      </a:pPr>
                      <a:r>
                        <a:rPr lang="es-AR" sz="1800">
                          <a:effectLst/>
                        </a:rPr>
                        <a:t>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1800" dirty="0">
                          <a:effectLst/>
                        </a:rPr>
                        <a:t>Electrónica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787547"/>
                  </a:ext>
                </a:extLst>
              </a:tr>
            </a:tbl>
          </a:graphicData>
        </a:graphic>
      </p:graphicFrame>
      <p:sp>
        <p:nvSpPr>
          <p:cNvPr id="12" name="Rectángulo 11"/>
          <p:cNvSpPr/>
          <p:nvPr/>
        </p:nvSpPr>
        <p:spPr>
          <a:xfrm>
            <a:off x="371273" y="1037571"/>
            <a:ext cx="4191404" cy="492122"/>
          </a:xfrm>
          <a:prstGeom prst="rect">
            <a:avLst/>
          </a:prstGeom>
        </p:spPr>
        <p:txBody>
          <a:bodyPr wrap="none">
            <a:spAutoFit/>
          </a:bodyPr>
          <a:lstStyle/>
          <a:p>
            <a:pPr algn="just">
              <a:lnSpc>
                <a:spcPct val="115000"/>
              </a:lnSpc>
              <a:spcAft>
                <a:spcPts val="0"/>
              </a:spcAft>
            </a:pPr>
            <a:r>
              <a:rPr lang="es-AR" sz="2400" b="1" dirty="0">
                <a:solidFill>
                  <a:schemeClr val="accent1">
                    <a:lumMod val="50000"/>
                  </a:schemeClr>
                </a:solidFill>
                <a:ea typeface="Calibri" panose="020F0502020204030204" pitchFamily="34" charset="0"/>
                <a:cs typeface="Times New Roman" panose="02020603050405020304" pitchFamily="18" charset="0"/>
              </a:rPr>
              <a:t>008/23 Forma de la publicación</a:t>
            </a:r>
            <a:endParaRPr lang="es-AR" sz="24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13" name="Elipse 12"/>
          <p:cNvSpPr/>
          <p:nvPr/>
        </p:nvSpPr>
        <p:spPr>
          <a:xfrm>
            <a:off x="3394596" y="4103840"/>
            <a:ext cx="3203912" cy="3857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p:cNvSpPr/>
          <p:nvPr/>
        </p:nvSpPr>
        <p:spPr>
          <a:xfrm>
            <a:off x="3338516" y="4647105"/>
            <a:ext cx="3203912" cy="3857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17421646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194296"/>
            <a:ext cx="2276475" cy="742950"/>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655064486"/>
              </p:ext>
            </p:extLst>
          </p:nvPr>
        </p:nvGraphicFramePr>
        <p:xfrm>
          <a:off x="4269754" y="2517885"/>
          <a:ext cx="3331196" cy="1381192"/>
        </p:xfrm>
        <a:graphic>
          <a:graphicData uri="http://schemas.openxmlformats.org/drawingml/2006/table">
            <a:tbl>
              <a:tblPr firstRow="1" firstCol="1" bandRow="1">
                <a:tableStyleId>{BC89EF96-8CEA-46FF-86C4-4CE0E7609802}</a:tableStyleId>
              </a:tblPr>
              <a:tblGrid>
                <a:gridCol w="1077674">
                  <a:extLst>
                    <a:ext uri="{9D8B030D-6E8A-4147-A177-3AD203B41FA5}">
                      <a16:colId xmlns:a16="http://schemas.microsoft.com/office/drawing/2014/main" val="484820513"/>
                    </a:ext>
                  </a:extLst>
                </a:gridCol>
                <a:gridCol w="2253522">
                  <a:extLst>
                    <a:ext uri="{9D8B030D-6E8A-4147-A177-3AD203B41FA5}">
                      <a16:colId xmlns:a16="http://schemas.microsoft.com/office/drawing/2014/main" val="682996265"/>
                    </a:ext>
                  </a:extLst>
                </a:gridCol>
              </a:tblGrid>
              <a:tr h="329794">
                <a:tc>
                  <a:txBody>
                    <a:bodyPr/>
                    <a:lstStyle/>
                    <a:p>
                      <a:pPr algn="ctr">
                        <a:lnSpc>
                          <a:spcPct val="115000"/>
                        </a:lnSpc>
                        <a:spcAft>
                          <a:spcPts val="0"/>
                        </a:spcAft>
                      </a:pPr>
                      <a:r>
                        <a:rPr lang="es-AR" sz="2000" dirty="0">
                          <a:effectLst/>
                        </a:rPr>
                        <a:t>0</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2000" b="0" dirty="0">
                          <a:effectLst/>
                        </a:rPr>
                        <a:t>Entrada sucesiva</a:t>
                      </a:r>
                      <a:endParaRPr lang="es-AR"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515932"/>
                  </a:ext>
                </a:extLst>
              </a:tr>
              <a:tr h="329794">
                <a:tc>
                  <a:txBody>
                    <a:bodyPr/>
                    <a:lstStyle/>
                    <a:p>
                      <a:pPr algn="ctr">
                        <a:lnSpc>
                          <a:spcPct val="115000"/>
                        </a:lnSpc>
                        <a:spcAft>
                          <a:spcPts val="0"/>
                        </a:spcAft>
                      </a:pPr>
                      <a:r>
                        <a:rPr lang="es-AR" sz="2000">
                          <a:effectLst/>
                        </a:rPr>
                        <a:t>1</a:t>
                      </a:r>
                      <a:endParaRPr lang="es-A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2000" dirty="0">
                          <a:effectLst/>
                        </a:rPr>
                        <a:t>Última entrada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981374"/>
                  </a:ext>
                </a:extLst>
              </a:tr>
              <a:tr h="680152">
                <a:tc>
                  <a:txBody>
                    <a:bodyPr/>
                    <a:lstStyle/>
                    <a:p>
                      <a:pPr algn="ctr">
                        <a:lnSpc>
                          <a:spcPct val="115000"/>
                        </a:lnSpc>
                        <a:spcAft>
                          <a:spcPts val="0"/>
                        </a:spcAft>
                      </a:pPr>
                      <a:r>
                        <a:rPr lang="es-AR" sz="2000">
                          <a:effectLst/>
                        </a:rPr>
                        <a:t>2</a:t>
                      </a:r>
                      <a:endParaRPr lang="es-A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AR" sz="2000" dirty="0">
                          <a:effectLst/>
                        </a:rPr>
                        <a:t>Entrada integrada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125883"/>
                  </a:ext>
                </a:extLst>
              </a:tr>
            </a:tbl>
          </a:graphicData>
        </a:graphic>
      </p:graphicFrame>
      <p:sp>
        <p:nvSpPr>
          <p:cNvPr id="9" name="Rectángulo 8"/>
          <p:cNvSpPr/>
          <p:nvPr/>
        </p:nvSpPr>
        <p:spPr>
          <a:xfrm>
            <a:off x="370922" y="1051859"/>
            <a:ext cx="4106381" cy="492122"/>
          </a:xfrm>
          <a:prstGeom prst="rect">
            <a:avLst/>
          </a:prstGeom>
        </p:spPr>
        <p:txBody>
          <a:bodyPr wrap="none">
            <a:spAutoFit/>
          </a:bodyPr>
          <a:lstStyle/>
          <a:p>
            <a:pPr algn="just">
              <a:lnSpc>
                <a:spcPct val="115000"/>
              </a:lnSpc>
              <a:spcAft>
                <a:spcPts val="0"/>
              </a:spcAft>
            </a:pPr>
            <a:r>
              <a:rPr lang="es-AR" sz="2400" b="1" dirty="0">
                <a:solidFill>
                  <a:schemeClr val="accent1">
                    <a:lumMod val="50000"/>
                  </a:schemeClr>
                </a:solidFill>
                <a:ea typeface="Calibri" panose="020F0502020204030204" pitchFamily="34" charset="0"/>
                <a:cs typeface="Times New Roman" panose="02020603050405020304" pitchFamily="18" charset="0"/>
              </a:rPr>
              <a:t>008/34 Convención de entrada</a:t>
            </a:r>
            <a:endParaRPr lang="es-AR" sz="24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10" name="Elipse 9"/>
          <p:cNvSpPr/>
          <p:nvPr/>
        </p:nvSpPr>
        <p:spPr>
          <a:xfrm>
            <a:off x="4243450" y="3168132"/>
            <a:ext cx="3323131" cy="5558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3273797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b="1" dirty="0">
                <a:solidFill>
                  <a:schemeClr val="accent1">
                    <a:lumMod val="50000"/>
                  </a:schemeClr>
                </a:solidFill>
                <a:latin typeface="+mn-lt"/>
                <a:ea typeface="Segoe UI" panose="020B0502040204020203" pitchFamily="34" charset="0"/>
                <a:cs typeface="Segoe UI" panose="020B0502040204020203" pitchFamily="34" charset="0"/>
              </a:rPr>
              <a:t>Campos de longitud </a:t>
            </a:r>
            <a:r>
              <a:rPr lang="es-AR" b="1" dirty="0" smtClean="0">
                <a:solidFill>
                  <a:schemeClr val="accent1">
                    <a:lumMod val="50000"/>
                  </a:schemeClr>
                </a:solidFill>
                <a:latin typeface="+mn-lt"/>
                <a:ea typeface="Segoe UI" panose="020B0502040204020203" pitchFamily="34" charset="0"/>
                <a:cs typeface="Segoe UI" panose="020B0502040204020203" pitchFamily="34" charset="0"/>
              </a:rPr>
              <a:t>variable</a:t>
            </a:r>
            <a:r>
              <a:rPr lang="es-AR"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
            </a:r>
            <a:br>
              <a:rPr lang="es-AR"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br>
            <a:r>
              <a:rPr lang="es-AR" sz="3200" b="1" dirty="0">
                <a:solidFill>
                  <a:schemeClr val="accent1">
                    <a:lumMod val="50000"/>
                  </a:schemeClr>
                </a:solidFill>
                <a:latin typeface="+mn-lt"/>
                <a:ea typeface="Segoe UI" panose="020B0502040204020203" pitchFamily="34" charset="0"/>
                <a:cs typeface="Segoe UI" panose="020B0502040204020203" pitchFamily="34" charset="0"/>
              </a:rPr>
              <a:t>Campo 245 Título y mención de responsabilidad</a:t>
            </a:r>
            <a:endParaRPr lang="es-AR" sz="3200" dirty="0">
              <a:solidFill>
                <a:schemeClr val="accent1">
                  <a:lumMod val="50000"/>
                </a:schemeClr>
              </a:solidFill>
              <a:latin typeface="+mn-lt"/>
              <a:ea typeface="Segoe UI" panose="020B0502040204020203" pitchFamily="34" charset="0"/>
              <a:cs typeface="Segoe UI" panose="020B0502040204020203" pitchFamily="34" charset="0"/>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200646"/>
            <a:ext cx="2276475" cy="742950"/>
          </a:xfrm>
          <a:prstGeom prst="rect">
            <a:avLst/>
          </a:prstGeom>
        </p:spPr>
      </p:pic>
      <p:sp>
        <p:nvSpPr>
          <p:cNvPr id="9" name="Rectángulo 8"/>
          <p:cNvSpPr/>
          <p:nvPr/>
        </p:nvSpPr>
        <p:spPr>
          <a:xfrm>
            <a:off x="985838" y="1891972"/>
            <a:ext cx="2886075" cy="1071562"/>
          </a:xfrm>
          <a:prstGeom prst="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AR" b="1" dirty="0" smtClean="0">
                <a:solidFill>
                  <a:schemeClr val="accent1">
                    <a:lumMod val="50000"/>
                  </a:schemeClr>
                </a:solidFill>
              </a:rPr>
              <a:t>¿Cambia el título propiamente dicho?</a:t>
            </a:r>
            <a:endParaRPr lang="es-AR" b="1" dirty="0">
              <a:solidFill>
                <a:schemeClr val="accent1">
                  <a:lumMod val="50000"/>
                </a:schemeClr>
              </a:solidFill>
            </a:endParaRPr>
          </a:p>
        </p:txBody>
      </p:sp>
      <p:sp>
        <p:nvSpPr>
          <p:cNvPr id="10" name="Rectángulo 9"/>
          <p:cNvSpPr/>
          <p:nvPr/>
        </p:nvSpPr>
        <p:spPr>
          <a:xfrm>
            <a:off x="5155471" y="3616990"/>
            <a:ext cx="2886075" cy="1071562"/>
          </a:xfrm>
          <a:prstGeom prst="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AR" b="1" dirty="0" smtClean="0">
                <a:solidFill>
                  <a:schemeClr val="accent1">
                    <a:lumMod val="50000"/>
                  </a:schemeClr>
                </a:solidFill>
              </a:rPr>
              <a:t>Utilizar el primero resaltado y  colocar los demás en campos 246</a:t>
            </a:r>
            <a:endParaRPr lang="es-AR" b="1" dirty="0">
              <a:solidFill>
                <a:schemeClr val="accent1">
                  <a:lumMod val="50000"/>
                </a:schemeClr>
              </a:solidFill>
            </a:endParaRPr>
          </a:p>
        </p:txBody>
      </p:sp>
      <p:sp>
        <p:nvSpPr>
          <p:cNvPr id="11" name="Rectángulo 10"/>
          <p:cNvSpPr/>
          <p:nvPr/>
        </p:nvSpPr>
        <p:spPr>
          <a:xfrm>
            <a:off x="985838" y="3616990"/>
            <a:ext cx="2886075" cy="1071562"/>
          </a:xfrm>
          <a:prstGeom prst="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AR" b="1" dirty="0" smtClean="0">
                <a:solidFill>
                  <a:schemeClr val="accent1">
                    <a:lumMod val="50000"/>
                  </a:schemeClr>
                </a:solidFill>
              </a:rPr>
              <a:t>¿Tiene </a:t>
            </a:r>
            <a:r>
              <a:rPr lang="es-AR" b="1" dirty="0">
                <a:solidFill>
                  <a:schemeClr val="accent1">
                    <a:lumMod val="50000"/>
                  </a:schemeClr>
                </a:solidFill>
              </a:rPr>
              <a:t>más de un título en la fuente principal de </a:t>
            </a:r>
            <a:r>
              <a:rPr lang="es-AR" b="1" dirty="0" smtClean="0">
                <a:solidFill>
                  <a:schemeClr val="accent1">
                    <a:lumMod val="50000"/>
                  </a:schemeClr>
                </a:solidFill>
              </a:rPr>
              <a:t>información?</a:t>
            </a:r>
            <a:endParaRPr lang="es-AR" b="1" dirty="0">
              <a:solidFill>
                <a:schemeClr val="accent1">
                  <a:lumMod val="50000"/>
                </a:schemeClr>
              </a:solidFill>
            </a:endParaRPr>
          </a:p>
        </p:txBody>
      </p:sp>
      <p:sp>
        <p:nvSpPr>
          <p:cNvPr id="12" name="Rectángulo 11"/>
          <p:cNvSpPr/>
          <p:nvPr/>
        </p:nvSpPr>
        <p:spPr>
          <a:xfrm>
            <a:off x="5099391" y="1893297"/>
            <a:ext cx="2886075" cy="1071562"/>
          </a:xfrm>
          <a:prstGeom prst="rect">
            <a:avLst/>
          </a:prstGeom>
          <a:noFill/>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AR" b="1" dirty="0" smtClean="0">
                <a:solidFill>
                  <a:schemeClr val="accent1">
                    <a:lumMod val="50000"/>
                  </a:schemeClr>
                </a:solidFill>
              </a:rPr>
              <a:t>Modificar el campo 245 y colocar el título anterior en un campo 247</a:t>
            </a:r>
            <a:endParaRPr lang="es-AR" b="1" dirty="0">
              <a:solidFill>
                <a:schemeClr val="accent1">
                  <a:lumMod val="50000"/>
                </a:schemeClr>
              </a:solidFill>
            </a:endParaRPr>
          </a:p>
        </p:txBody>
      </p:sp>
      <p:sp>
        <p:nvSpPr>
          <p:cNvPr id="13" name="Rectángulo 12"/>
          <p:cNvSpPr/>
          <p:nvPr/>
        </p:nvSpPr>
        <p:spPr>
          <a:xfrm>
            <a:off x="3112806" y="5140684"/>
            <a:ext cx="2886075" cy="1071562"/>
          </a:xfrm>
          <a:prstGeom prst="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AR" b="1" dirty="0" smtClean="0">
                <a:solidFill>
                  <a:schemeClr val="accent1">
                    <a:lumMod val="50000"/>
                  </a:schemeClr>
                </a:solidFill>
              </a:rPr>
              <a:t>Si es recurso electrónico, colocar DGM [Recurso electrónico]</a:t>
            </a:r>
            <a:endParaRPr lang="es-AR" b="1" dirty="0">
              <a:solidFill>
                <a:schemeClr val="accent1">
                  <a:lumMod val="50000"/>
                </a:schemeClr>
              </a:solidFill>
            </a:endParaRPr>
          </a:p>
        </p:txBody>
      </p:sp>
      <p:sp>
        <p:nvSpPr>
          <p:cNvPr id="14" name="Flecha derecha 13"/>
          <p:cNvSpPr/>
          <p:nvPr/>
        </p:nvSpPr>
        <p:spPr>
          <a:xfrm>
            <a:off x="4078458" y="2213861"/>
            <a:ext cx="814388" cy="41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derecha 14"/>
          <p:cNvSpPr/>
          <p:nvPr/>
        </p:nvSpPr>
        <p:spPr>
          <a:xfrm>
            <a:off x="4075523" y="4001011"/>
            <a:ext cx="814388" cy="41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72952563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247 Título anterior</a:t>
            </a:r>
            <a:endParaRPr lang="es-AR" sz="3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115050"/>
            <a:ext cx="2276475" cy="742950"/>
          </a:xfrm>
          <a:prstGeom prst="rect">
            <a:avLst/>
          </a:prstGeom>
        </p:spPr>
      </p:pic>
      <p:sp>
        <p:nvSpPr>
          <p:cNvPr id="9" name="Rectángulo 8"/>
          <p:cNvSpPr/>
          <p:nvPr/>
        </p:nvSpPr>
        <p:spPr>
          <a:xfrm>
            <a:off x="838200" y="1973822"/>
            <a:ext cx="7700962" cy="32813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AR" sz="2400" b="1" dirty="0">
                <a:solidFill>
                  <a:schemeClr val="accent1">
                    <a:lumMod val="50000"/>
                  </a:schemeClr>
                </a:solidFill>
              </a:rPr>
              <a:t>Indicar el rango de fechas del título </a:t>
            </a:r>
            <a:r>
              <a:rPr lang="es-AR" sz="2400" b="1" dirty="0" smtClean="0">
                <a:solidFill>
                  <a:schemeClr val="accent1">
                    <a:lumMod val="50000"/>
                  </a:schemeClr>
                </a:solidFill>
              </a:rPr>
              <a:t>anterior </a:t>
            </a:r>
            <a:r>
              <a:rPr lang="es-AR" sz="2400" b="1" dirty="0">
                <a:solidFill>
                  <a:schemeClr val="accent1">
                    <a:lumMod val="50000"/>
                  </a:schemeClr>
                </a:solidFill>
              </a:rPr>
              <a:t>si la información está </a:t>
            </a:r>
            <a:r>
              <a:rPr lang="es-AR" sz="2400" b="1" dirty="0" smtClean="0">
                <a:solidFill>
                  <a:schemeClr val="accent1">
                    <a:lumMod val="50000"/>
                  </a:schemeClr>
                </a:solidFill>
              </a:rPr>
              <a:t>disponible, sino registrar fechas aproximadas entre </a:t>
            </a:r>
            <a:r>
              <a:rPr lang="es-AR" sz="2400" b="1" dirty="0" err="1" smtClean="0">
                <a:solidFill>
                  <a:schemeClr val="accent1">
                    <a:lumMod val="50000"/>
                  </a:schemeClr>
                </a:solidFill>
              </a:rPr>
              <a:t>brackets</a:t>
            </a:r>
            <a:endParaRPr lang="es-AR" sz="2400" b="1" dirty="0" smtClean="0">
              <a:solidFill>
                <a:schemeClr val="accent1">
                  <a:lumMod val="50000"/>
                </a:schemeClr>
              </a:solidFill>
            </a:endParaRPr>
          </a:p>
          <a:p>
            <a:pPr marL="285750" indent="-285750">
              <a:buFont typeface="Arial" panose="020B0604020202020204" pitchFamily="34" charset="0"/>
              <a:buChar char="•"/>
            </a:pPr>
            <a:endParaRPr lang="es-AR" sz="2400" b="1" dirty="0" smtClean="0">
              <a:solidFill>
                <a:schemeClr val="accent1">
                  <a:lumMod val="50000"/>
                </a:schemeClr>
              </a:solidFill>
            </a:endParaRPr>
          </a:p>
          <a:p>
            <a:pPr marL="285750" indent="-285750">
              <a:buFont typeface="Arial" panose="020B0604020202020204" pitchFamily="34" charset="0"/>
              <a:buChar char="•"/>
            </a:pPr>
            <a:r>
              <a:rPr lang="es-AR" sz="2400" b="1" dirty="0">
                <a:solidFill>
                  <a:schemeClr val="accent1">
                    <a:lumMod val="50000"/>
                  </a:schemeClr>
                </a:solidFill>
              </a:rPr>
              <a:t>Si la información sobre el título propiamente dicho anterior no puede ser dada brevemente en múltiples campos 247, y es considerada de importancia, redactar una nota en el campo 547 </a:t>
            </a:r>
          </a:p>
        </p:txBody>
      </p:sp>
    </p:spTree>
    <p:extLst>
      <p:ext uri="{BB962C8B-B14F-4D97-AF65-F5344CB8AC3E}">
        <p14:creationId xmlns:p14="http://schemas.microsoft.com/office/powerpoint/2010/main" val="214396498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260  Publicación, distribución, etc.</a:t>
            </a:r>
            <a:endParaRPr lang="es-AR" sz="3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115050"/>
            <a:ext cx="2276475" cy="742950"/>
          </a:xfrm>
          <a:prstGeom prst="rect">
            <a:avLst/>
          </a:prstGeom>
        </p:spPr>
      </p:pic>
      <p:sp>
        <p:nvSpPr>
          <p:cNvPr id="8" name="Rectángulo 7"/>
          <p:cNvSpPr/>
          <p:nvPr/>
        </p:nvSpPr>
        <p:spPr>
          <a:xfrm>
            <a:off x="728663" y="1808667"/>
            <a:ext cx="7872412" cy="43063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s-AR" sz="2200" b="1" dirty="0">
                <a:solidFill>
                  <a:schemeClr val="accent1">
                    <a:lumMod val="50000"/>
                  </a:schemeClr>
                </a:solidFill>
              </a:rPr>
              <a:t>La información sobre la publicación, distribución, etc. debe estar basada en la iteración más reciente </a:t>
            </a:r>
            <a:endParaRPr lang="es-AR" sz="2200" b="1" dirty="0" smtClean="0">
              <a:solidFill>
                <a:schemeClr val="accent1">
                  <a:lumMod val="50000"/>
                </a:schemeClr>
              </a:solidFill>
            </a:endParaRPr>
          </a:p>
          <a:p>
            <a:endParaRPr lang="es-AR" sz="2200" b="1" dirty="0">
              <a:solidFill>
                <a:schemeClr val="accent1">
                  <a:lumMod val="50000"/>
                </a:schemeClr>
              </a:solidFill>
            </a:endParaRPr>
          </a:p>
          <a:p>
            <a:pPr marL="285750" indent="-285750">
              <a:buFont typeface="Arial" panose="020B0604020202020204" pitchFamily="34" charset="0"/>
              <a:buChar char="•"/>
            </a:pPr>
            <a:r>
              <a:rPr lang="es-AR" sz="2200" b="1" dirty="0" smtClean="0">
                <a:solidFill>
                  <a:schemeClr val="accent1">
                    <a:lumMod val="50000"/>
                  </a:schemeClr>
                </a:solidFill>
              </a:rPr>
              <a:t>Si </a:t>
            </a:r>
            <a:r>
              <a:rPr lang="es-AR" sz="2200" b="1" dirty="0">
                <a:solidFill>
                  <a:schemeClr val="accent1">
                    <a:lumMod val="50000"/>
                  </a:schemeClr>
                </a:solidFill>
              </a:rPr>
              <a:t>la información del subcampo $a cambia, actualizar los datos en el campo 008 Información </a:t>
            </a:r>
            <a:r>
              <a:rPr lang="es-AR" sz="2200" b="1" dirty="0" smtClean="0">
                <a:solidFill>
                  <a:schemeClr val="accent1">
                    <a:lumMod val="50000"/>
                  </a:schemeClr>
                </a:solidFill>
              </a:rPr>
              <a:t>general</a:t>
            </a:r>
          </a:p>
          <a:p>
            <a:pPr marL="285750" indent="-285750">
              <a:buFont typeface="Arial" panose="020B0604020202020204" pitchFamily="34" charset="0"/>
              <a:buChar char="•"/>
            </a:pPr>
            <a:endParaRPr lang="es-AR" sz="2200" b="1" dirty="0">
              <a:solidFill>
                <a:schemeClr val="accent1">
                  <a:lumMod val="50000"/>
                </a:schemeClr>
              </a:solidFill>
            </a:endParaRPr>
          </a:p>
          <a:p>
            <a:pPr marL="285750" indent="-285750">
              <a:buFont typeface="Arial" panose="020B0604020202020204" pitchFamily="34" charset="0"/>
              <a:buChar char="•"/>
            </a:pPr>
            <a:r>
              <a:rPr lang="es-AR" sz="2200" b="1" dirty="0" smtClean="0">
                <a:solidFill>
                  <a:schemeClr val="accent1">
                    <a:lumMod val="50000"/>
                  </a:schemeClr>
                </a:solidFill>
              </a:rPr>
              <a:t>Registrar </a:t>
            </a:r>
            <a:r>
              <a:rPr lang="es-AR" sz="2200" b="1" dirty="0">
                <a:solidFill>
                  <a:schemeClr val="accent1">
                    <a:lumMod val="50000"/>
                  </a:schemeClr>
                </a:solidFill>
              </a:rPr>
              <a:t>las fechas del subcampo $c como se hace comúnmente en los recursos </a:t>
            </a:r>
            <a:r>
              <a:rPr lang="es-AR" sz="2200" b="1" dirty="0" smtClean="0">
                <a:solidFill>
                  <a:schemeClr val="accent1">
                    <a:lumMod val="50000"/>
                  </a:schemeClr>
                </a:solidFill>
              </a:rPr>
              <a:t>continuos </a:t>
            </a:r>
          </a:p>
          <a:p>
            <a:pPr marL="285750" indent="-285750">
              <a:buFont typeface="Arial" panose="020B0604020202020204" pitchFamily="34" charset="0"/>
              <a:buChar char="•"/>
            </a:pPr>
            <a:endParaRPr lang="es-AR" sz="2000" b="1" dirty="0">
              <a:solidFill>
                <a:schemeClr val="accent1">
                  <a:lumMod val="50000"/>
                </a:schemeClr>
              </a:solidFill>
            </a:endParaRPr>
          </a:p>
          <a:p>
            <a:pPr algn="ctr"/>
            <a:endParaRPr lang="es-AR" dirty="0"/>
          </a:p>
        </p:txBody>
      </p:sp>
    </p:spTree>
    <p:extLst>
      <p:ext uri="{BB962C8B-B14F-4D97-AF65-F5344CB8AC3E}">
        <p14:creationId xmlns:p14="http://schemas.microsoft.com/office/powerpoint/2010/main" val="42123498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a:extLst>
              <a:ext uri="{FF2B5EF4-FFF2-40B4-BE49-F238E27FC236}">
                <a16:creationId xmlns:a16="http://schemas.microsoft.com/office/drawing/2014/main" id="{D815E537-4AB4-4445-A3AC-40D738EDF3DC}"/>
              </a:ext>
            </a:extLst>
          </p:cNvPr>
          <p:cNvSpPr txBox="1"/>
          <p:nvPr/>
        </p:nvSpPr>
        <p:spPr>
          <a:xfrm>
            <a:off x="718366" y="514807"/>
            <a:ext cx="4845708" cy="615553"/>
          </a:xfrm>
          <a:prstGeom prst="rect">
            <a:avLst/>
          </a:prstGeom>
          <a:noFill/>
        </p:spPr>
        <p:txBody>
          <a:bodyPr wrap="square" lIns="0" tIns="0" rIns="0" bIns="0" rtlCol="0">
            <a:spAutoFit/>
          </a:bodyPr>
          <a:lstStyle/>
          <a:p>
            <a:pPr rtl="0"/>
            <a:r>
              <a:rPr lang="es-ES" sz="4000" b="1" dirty="0" smtClean="0">
                <a:solidFill>
                  <a:srgbClr val="002060"/>
                </a:solidFill>
                <a:latin typeface="Segoe UI" panose="020B0502040204020203" pitchFamily="34" charset="0"/>
                <a:cs typeface="Segoe UI" panose="020B0502040204020203" pitchFamily="34" charset="0"/>
              </a:rPr>
              <a:t>Recursos integrados</a:t>
            </a:r>
            <a:endParaRPr lang="es-ES" sz="4000" b="1" dirty="0">
              <a:solidFill>
                <a:srgbClr val="002060"/>
              </a:solidFill>
              <a:latin typeface="Segoe UI" panose="020B0502040204020203" pitchFamily="34" charset="0"/>
              <a:cs typeface="Segoe UI" panose="020B0502040204020203" pitchFamily="34" charset="0"/>
            </a:endParaRPr>
          </a:p>
        </p:txBody>
      </p:sp>
      <p:grpSp>
        <p:nvGrpSpPr>
          <p:cNvPr id="69" name="Grupo 68">
            <a:extLst>
              <a:ext uri="{FF2B5EF4-FFF2-40B4-BE49-F238E27FC236}">
                <a16:creationId xmlns:a16="http://schemas.microsoft.com/office/drawing/2014/main" id="{B457331C-2A24-4352-9B4C-1C1B326F404F}"/>
              </a:ext>
              <a:ext uri="{C183D7F6-B498-43B3-948B-1728B52AA6E4}">
                <adec:decorative xmlns="" xmlns:adec="http://schemas.microsoft.com/office/drawing/2017/decorative" val="1"/>
              </a:ext>
            </a:extLst>
          </p:cNvPr>
          <p:cNvGrpSpPr/>
          <p:nvPr/>
        </p:nvGrpSpPr>
        <p:grpSpPr>
          <a:xfrm>
            <a:off x="674402" y="1780278"/>
            <a:ext cx="4475517" cy="3521459"/>
            <a:chOff x="714159" y="1666911"/>
            <a:chExt cx="4475517" cy="3521459"/>
          </a:xfrm>
        </p:grpSpPr>
        <p:sp>
          <p:nvSpPr>
            <p:cNvPr id="8" name="Rectángulo 7">
              <a:extLst>
                <a:ext uri="{FF2B5EF4-FFF2-40B4-BE49-F238E27FC236}">
                  <a16:creationId xmlns:a16="http://schemas.microsoft.com/office/drawing/2014/main" id="{E9101D99-B002-4698-9C7E-C942B9AA2D39}"/>
                </a:ext>
              </a:extLst>
            </p:cNvPr>
            <p:cNvSpPr/>
            <p:nvPr/>
          </p:nvSpPr>
          <p:spPr>
            <a:xfrm>
              <a:off x="714159" y="1666911"/>
              <a:ext cx="4475517" cy="3266728"/>
            </a:xfrm>
            <a:prstGeom prst="rect">
              <a:avLst/>
            </a:prstGeom>
          </p:spPr>
          <p:txBody>
            <a:bodyPr wrap="square" lIns="0" tIns="0" rIns="0" bIns="0" rtlCol="0">
              <a:spAutoFit/>
            </a:bodyPr>
            <a:lstStyle/>
            <a:p>
              <a:pPr>
                <a:lnSpc>
                  <a:spcPct val="150000"/>
                </a:lnSpc>
              </a:pPr>
              <a:r>
                <a:rPr lang="es-AR" sz="2400" b="1" dirty="0">
                  <a:solidFill>
                    <a:schemeClr val="accent1">
                      <a:lumMod val="50000"/>
                    </a:schemeClr>
                  </a:solidFill>
                </a:rPr>
                <a:t>S</a:t>
              </a:r>
              <a:r>
                <a:rPr lang="es-AR" sz="2400" b="1" dirty="0" smtClean="0">
                  <a:solidFill>
                    <a:schemeClr val="accent1">
                      <a:lumMod val="50000"/>
                    </a:schemeClr>
                  </a:solidFill>
                </a:rPr>
                <a:t>on </a:t>
              </a:r>
              <a:r>
                <a:rPr lang="es-AR" sz="2400" b="1" dirty="0">
                  <a:solidFill>
                    <a:schemeClr val="accent1">
                      <a:lumMod val="50000"/>
                    </a:schemeClr>
                  </a:solidFill>
                </a:rPr>
                <a:t>recursos bibliográficos que se completan o modifican por medio de actualizaciones que no permanecen separadas, sino que se integran en un todo (RCAA Apéndice D9 y </a:t>
              </a:r>
              <a:r>
                <a:rPr lang="es-AR" sz="2400" b="1" i="1" dirty="0">
                  <a:solidFill>
                    <a:schemeClr val="accent1">
                      <a:lumMod val="50000"/>
                    </a:schemeClr>
                  </a:solidFill>
                </a:rPr>
                <a:t>RDA</a:t>
              </a:r>
              <a:r>
                <a:rPr lang="es-AR" sz="2400" b="1" dirty="0">
                  <a:solidFill>
                    <a:schemeClr val="accent1">
                      <a:lumMod val="50000"/>
                    </a:schemeClr>
                  </a:solidFill>
                </a:rPr>
                <a:t> 1.1.3).</a:t>
              </a:r>
              <a:endParaRPr lang="es-ES" sz="2400" b="1" i="1" dirty="0">
                <a:solidFill>
                  <a:schemeClr val="accent1">
                    <a:lumMod val="50000"/>
                  </a:schemeClr>
                </a:solidFill>
                <a:latin typeface="+mj-lt"/>
                <a:cs typeface="Segoe UI" panose="020B0502040204020203" pitchFamily="34" charset="0"/>
              </a:endParaRPr>
            </a:p>
          </p:txBody>
        </p:sp>
        <p:sp>
          <p:nvSpPr>
            <p:cNvPr id="14" name="Rectángulo 13">
              <a:extLst>
                <a:ext uri="{FF2B5EF4-FFF2-40B4-BE49-F238E27FC236}">
                  <a16:creationId xmlns:a16="http://schemas.microsoft.com/office/drawing/2014/main" id="{9187696D-0387-46E9-A420-AD2392161D95}"/>
                </a:ext>
              </a:extLst>
            </p:cNvPr>
            <p:cNvSpPr/>
            <p:nvPr/>
          </p:nvSpPr>
          <p:spPr>
            <a:xfrm>
              <a:off x="1183821" y="4942149"/>
              <a:ext cx="3536195" cy="246221"/>
            </a:xfrm>
            <a:prstGeom prst="rect">
              <a:avLst/>
            </a:prstGeom>
          </p:spPr>
          <p:txBody>
            <a:bodyPr wrap="square" lIns="0" tIns="0" rIns="0" bIns="0" rtlCol="0">
              <a:spAutoFit/>
            </a:bodyPr>
            <a:lstStyle/>
            <a:p>
              <a:pPr rtl="0"/>
              <a:r>
                <a:rPr lang="es-ES" sz="1600" i="1" dirty="0" smtClean="0">
                  <a:solidFill>
                    <a:srgbClr val="002060"/>
                  </a:solidFill>
                  <a:latin typeface="+mj-lt"/>
                  <a:cs typeface="Segoe UI" panose="020B0502040204020203" pitchFamily="34" charset="0"/>
                </a:rPr>
                <a:t>. </a:t>
              </a:r>
              <a:endParaRPr lang="es-ES" sz="1600" i="1" dirty="0">
                <a:solidFill>
                  <a:srgbClr val="002060"/>
                </a:solidFill>
                <a:latin typeface="+mj-lt"/>
                <a:cs typeface="Segoe UI" panose="020B0502040204020203" pitchFamily="34" charset="0"/>
              </a:endParaRPr>
            </a:p>
          </p:txBody>
        </p:sp>
      </p:grpSp>
      <p:grpSp>
        <p:nvGrpSpPr>
          <p:cNvPr id="62" name="Grupo 61" descr="Esta imagen es la manos de una mujer escribiendo en una hoja de papel.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Forma libre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46" name="Forma libre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47" name="Forma libre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48" name="Forma libre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49" name="Forma libre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0" name="Forma libre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1" name="Forma libre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nvGrpSpPr>
            <p:cNvPr id="60" name="Grupo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orma libre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3" name="Forma libre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54" name="Forma libre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5" name="Forma libre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56" name="Forma libre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7" name="Forma libre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58" name="Forma libre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grpSp>
      <p:sp>
        <p:nvSpPr>
          <p:cNvPr id="15" name="Título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r>
              <a:rPr lang="es-ES" dirty="0"/>
              <a:t>Diapositiva de recursos humanos 2</a:t>
            </a:r>
          </a:p>
        </p:txBody>
      </p:sp>
      <p:pic>
        <p:nvPicPr>
          <p:cNvPr id="24" name="Imagen 23"/>
          <p:cNvPicPr>
            <a:picLocks noChangeAspect="1"/>
          </p:cNvPicPr>
          <p:nvPr/>
        </p:nvPicPr>
        <p:blipFill>
          <a:blip r:embed="rId3"/>
          <a:stretch>
            <a:fillRect/>
          </a:stretch>
        </p:blipFill>
        <p:spPr>
          <a:xfrm>
            <a:off x="15525" y="6115050"/>
            <a:ext cx="2276475" cy="742950"/>
          </a:xfrm>
          <a:prstGeom prst="rect">
            <a:avLst/>
          </a:prstGeom>
        </p:spPr>
      </p:pic>
    </p:spTree>
    <p:extLst>
      <p:ext uri="{BB962C8B-B14F-4D97-AF65-F5344CB8AC3E}">
        <p14:creationId xmlns:p14="http://schemas.microsoft.com/office/powerpoint/2010/main" val="28552383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300  Extensión, dimensiones</a:t>
            </a:r>
            <a:endParaRPr lang="es-AR" sz="3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0" y="6200646"/>
            <a:ext cx="2276475" cy="742950"/>
          </a:xfrm>
          <a:prstGeom prst="rect">
            <a:avLst/>
          </a:prstGeom>
        </p:spPr>
      </p:pic>
      <p:sp>
        <p:nvSpPr>
          <p:cNvPr id="8" name="Rectángulo 7"/>
          <p:cNvSpPr/>
          <p:nvPr/>
        </p:nvSpPr>
        <p:spPr>
          <a:xfrm>
            <a:off x="875675" y="1690688"/>
            <a:ext cx="7258050" cy="43044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s-AR" sz="2400" b="1" dirty="0">
                <a:solidFill>
                  <a:schemeClr val="accent1">
                    <a:lumMod val="50000"/>
                  </a:schemeClr>
                </a:solidFill>
              </a:rPr>
              <a:t>Registrar el número de volúmenes base seguido por la frase hojas sustituibles entre </a:t>
            </a:r>
            <a:r>
              <a:rPr lang="es-AR" sz="2400" b="1" dirty="0" smtClean="0">
                <a:solidFill>
                  <a:schemeClr val="accent1">
                    <a:lumMod val="50000"/>
                  </a:schemeClr>
                </a:solidFill>
              </a:rPr>
              <a:t>paréntesis</a:t>
            </a:r>
          </a:p>
          <a:p>
            <a:pPr marL="342900" indent="-342900">
              <a:buFont typeface="Arial" panose="020B0604020202020204" pitchFamily="34" charset="0"/>
              <a:buChar char="•"/>
            </a:pPr>
            <a:endParaRPr lang="es-AR" sz="2400" b="1" dirty="0">
              <a:solidFill>
                <a:schemeClr val="accent1">
                  <a:lumMod val="50000"/>
                </a:schemeClr>
              </a:solidFill>
            </a:endParaRPr>
          </a:p>
          <a:p>
            <a:pPr marL="342900" indent="-342900">
              <a:buFont typeface="Arial" panose="020B0604020202020204" pitchFamily="34" charset="0"/>
              <a:buChar char="•"/>
            </a:pPr>
            <a:r>
              <a:rPr lang="es-AR" sz="2400" b="1" dirty="0" smtClean="0">
                <a:solidFill>
                  <a:schemeClr val="accent1">
                    <a:lumMod val="50000"/>
                  </a:schemeClr>
                </a:solidFill>
              </a:rPr>
              <a:t>Si </a:t>
            </a:r>
            <a:r>
              <a:rPr lang="es-AR" sz="2400" b="1" dirty="0">
                <a:solidFill>
                  <a:schemeClr val="accent1">
                    <a:lumMod val="50000"/>
                  </a:schemeClr>
                </a:solidFill>
              </a:rPr>
              <a:t>el recurso se encuentra incompleto o el total de números de unidades es desconocido, indicar el tipo de unidades sin el </a:t>
            </a:r>
            <a:r>
              <a:rPr lang="es-AR" sz="2400" b="1" dirty="0" smtClean="0">
                <a:solidFill>
                  <a:schemeClr val="accent1">
                    <a:lumMod val="50000"/>
                  </a:schemeClr>
                </a:solidFill>
              </a:rPr>
              <a:t>número</a:t>
            </a:r>
          </a:p>
          <a:p>
            <a:pPr marL="342900" indent="-342900">
              <a:buFont typeface="Arial" panose="020B0604020202020204" pitchFamily="34" charset="0"/>
              <a:buChar char="•"/>
            </a:pPr>
            <a:endParaRPr lang="es-AR" sz="2400" b="1" dirty="0">
              <a:solidFill>
                <a:schemeClr val="accent1">
                  <a:lumMod val="50000"/>
                </a:schemeClr>
              </a:solidFill>
            </a:endParaRPr>
          </a:p>
          <a:p>
            <a:r>
              <a:rPr lang="es-AR" sz="2000" b="1" i="1" dirty="0" smtClean="0">
                <a:solidFill>
                  <a:schemeClr val="accent1">
                    <a:lumMod val="50000"/>
                  </a:schemeClr>
                </a:solidFill>
              </a:rPr>
              <a:t>	Ejemplo</a:t>
            </a:r>
            <a:r>
              <a:rPr lang="es-AR" sz="2000" b="1" dirty="0">
                <a:solidFill>
                  <a:schemeClr val="accent1">
                    <a:lumMod val="50000"/>
                  </a:schemeClr>
                </a:solidFill>
              </a:rPr>
              <a:t>:</a:t>
            </a:r>
          </a:p>
          <a:p>
            <a:r>
              <a:rPr lang="es-AR" sz="2000" b="1" dirty="0">
                <a:solidFill>
                  <a:schemeClr val="accent1">
                    <a:lumMod val="50000"/>
                  </a:schemeClr>
                </a:solidFill>
              </a:rPr>
              <a:t> </a:t>
            </a:r>
          </a:p>
          <a:p>
            <a:r>
              <a:rPr lang="es-AR" sz="2000" b="1" dirty="0" smtClean="0">
                <a:solidFill>
                  <a:schemeClr val="accent1">
                    <a:lumMod val="50000"/>
                  </a:schemeClr>
                </a:solidFill>
              </a:rPr>
              <a:t>	300 </a:t>
            </a:r>
            <a:r>
              <a:rPr lang="es-AR" sz="2000" b="1" dirty="0">
                <a:solidFill>
                  <a:schemeClr val="accent1">
                    <a:lumMod val="50000"/>
                  </a:schemeClr>
                </a:solidFill>
              </a:rPr>
              <a:t>## $a 3 v. (hojas sustituibles)</a:t>
            </a:r>
          </a:p>
          <a:p>
            <a:r>
              <a:rPr lang="es-AR" sz="2000" b="1" dirty="0" smtClean="0">
                <a:solidFill>
                  <a:schemeClr val="accent1">
                    <a:lumMod val="50000"/>
                  </a:schemeClr>
                </a:solidFill>
              </a:rPr>
              <a:t>	300 </a:t>
            </a:r>
            <a:r>
              <a:rPr lang="es-AR" sz="2000" b="1" dirty="0">
                <a:solidFill>
                  <a:schemeClr val="accent1">
                    <a:lumMod val="50000"/>
                  </a:schemeClr>
                </a:solidFill>
              </a:rPr>
              <a:t>## $a v.  (hojas sustituibles)</a:t>
            </a:r>
          </a:p>
          <a:p>
            <a:r>
              <a:rPr lang="es-AR" sz="2000" b="1" dirty="0" smtClean="0">
                <a:solidFill>
                  <a:schemeClr val="accent1">
                    <a:lumMod val="50000"/>
                  </a:schemeClr>
                </a:solidFill>
              </a:rPr>
              <a:t>	300 </a:t>
            </a:r>
            <a:r>
              <a:rPr lang="es-AR" sz="2000" b="1" dirty="0">
                <a:solidFill>
                  <a:schemeClr val="accent1">
                    <a:lumMod val="50000"/>
                  </a:schemeClr>
                </a:solidFill>
              </a:rPr>
              <a:t>## $a Recurso electrónico</a:t>
            </a:r>
          </a:p>
          <a:p>
            <a:endParaRPr lang="es-AR" sz="2400" b="1" dirty="0">
              <a:solidFill>
                <a:schemeClr val="accent1">
                  <a:lumMod val="50000"/>
                </a:schemeClr>
              </a:solidFill>
              <a:latin typeface="+mj-lt"/>
            </a:endParaRPr>
          </a:p>
        </p:txBody>
      </p:sp>
    </p:spTree>
    <p:extLst>
      <p:ext uri="{BB962C8B-B14F-4D97-AF65-F5344CB8AC3E}">
        <p14:creationId xmlns:p14="http://schemas.microsoft.com/office/powerpoint/2010/main" val="403578567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Campos 5XX  Notas</a:t>
            </a:r>
            <a:endParaRPr lang="es-AR" sz="3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Imagen 2"/>
          <p:cNvPicPr>
            <a:picLocks noChangeAspect="1"/>
          </p:cNvPicPr>
          <p:nvPr/>
        </p:nvPicPr>
        <p:blipFill>
          <a:blip r:embed="rId3"/>
          <a:stretch>
            <a:fillRect/>
          </a:stretch>
        </p:blipFill>
        <p:spPr>
          <a:xfrm>
            <a:off x="3940" y="6115050"/>
            <a:ext cx="2276475" cy="742950"/>
          </a:xfrm>
          <a:prstGeom prst="rect">
            <a:avLst/>
          </a:prstGeom>
        </p:spPr>
      </p:pic>
      <p:grpSp>
        <p:nvGrpSpPr>
          <p:cNvPr id="4" name="Grupo 3"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8" name="Rectángulo 7"/>
          <p:cNvSpPr/>
          <p:nvPr/>
        </p:nvSpPr>
        <p:spPr>
          <a:xfrm>
            <a:off x="838200" y="1357314"/>
            <a:ext cx="6948488" cy="53768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s-AR" sz="2400" b="1" dirty="0">
                <a:solidFill>
                  <a:schemeClr val="accent1">
                    <a:lumMod val="50000"/>
                  </a:schemeClr>
                </a:solidFill>
              </a:rPr>
              <a:t>Redactar notas para</a:t>
            </a:r>
            <a:r>
              <a:rPr lang="es-AR" sz="2400" b="1" dirty="0" smtClean="0">
                <a:solidFill>
                  <a:schemeClr val="accent1">
                    <a:lumMod val="50000"/>
                  </a:schemeClr>
                </a:solidFill>
              </a:rPr>
              <a:t>:</a:t>
            </a:r>
            <a:r>
              <a:rPr lang="es-AR" dirty="0"/>
              <a:t> </a:t>
            </a:r>
            <a:endParaRPr lang="es-AR" dirty="0" smtClean="0"/>
          </a:p>
          <a:p>
            <a:endParaRPr lang="es-AR" dirty="0" smtClean="0"/>
          </a:p>
          <a:p>
            <a:pPr marL="342900" lvl="0" indent="-342900">
              <a:buFont typeface="Arial" panose="020B0604020202020204" pitchFamily="34" charset="0"/>
              <a:buChar char="•"/>
            </a:pPr>
            <a:r>
              <a:rPr lang="es-AR" sz="2400" b="1" dirty="0" smtClean="0">
                <a:solidFill>
                  <a:schemeClr val="accent1">
                    <a:lumMod val="50000"/>
                  </a:schemeClr>
                </a:solidFill>
              </a:rPr>
              <a:t>Fuente de información del título</a:t>
            </a:r>
          </a:p>
          <a:p>
            <a:pPr lvl="0"/>
            <a:endParaRPr lang="es-AR" sz="2400" b="1" dirty="0" smtClean="0">
              <a:solidFill>
                <a:schemeClr val="accent1">
                  <a:lumMod val="50000"/>
                </a:schemeClr>
              </a:solidFill>
            </a:endParaRPr>
          </a:p>
          <a:p>
            <a:pPr marL="342900" lvl="0" indent="-342900">
              <a:buFont typeface="Arial" panose="020B0604020202020204" pitchFamily="34" charset="0"/>
              <a:buChar char="•"/>
            </a:pPr>
            <a:r>
              <a:rPr lang="es-AR" sz="2400" b="1" dirty="0" smtClean="0">
                <a:solidFill>
                  <a:schemeClr val="accent1">
                    <a:lumMod val="50000"/>
                  </a:schemeClr>
                </a:solidFill>
              </a:rPr>
              <a:t>Número</a:t>
            </a:r>
            <a:r>
              <a:rPr lang="es-AR" sz="2400" b="1" dirty="0">
                <a:solidFill>
                  <a:schemeClr val="accent1">
                    <a:lumMod val="50000"/>
                  </a:schemeClr>
                </a:solidFill>
              </a:rPr>
              <a:t>, parte o iteración utilizada como base para la identificación del </a:t>
            </a:r>
            <a:r>
              <a:rPr lang="es-AR" sz="2400" b="1" dirty="0" smtClean="0">
                <a:solidFill>
                  <a:schemeClr val="accent1">
                    <a:lumMod val="50000"/>
                  </a:schemeClr>
                </a:solidFill>
              </a:rPr>
              <a:t>recurso.</a:t>
            </a:r>
          </a:p>
          <a:p>
            <a:pPr lvl="0"/>
            <a:endParaRPr lang="es-AR" sz="2400" b="1" dirty="0">
              <a:solidFill>
                <a:schemeClr val="accent1">
                  <a:lumMod val="50000"/>
                </a:schemeClr>
              </a:solidFill>
            </a:endParaRPr>
          </a:p>
          <a:p>
            <a:pPr marL="342900" lvl="0" indent="-342900">
              <a:buFont typeface="Arial" panose="020B0604020202020204" pitchFamily="34" charset="0"/>
              <a:buChar char="•"/>
            </a:pPr>
            <a:r>
              <a:rPr lang="es-AR" sz="2400" b="1" dirty="0">
                <a:solidFill>
                  <a:schemeClr val="accent1">
                    <a:lumMod val="50000"/>
                  </a:schemeClr>
                </a:solidFill>
              </a:rPr>
              <a:t>Información sobre cambios en los detalles bibliográficos del recurso a lo largo del </a:t>
            </a:r>
            <a:r>
              <a:rPr lang="es-AR" sz="2400" b="1" dirty="0" smtClean="0">
                <a:solidFill>
                  <a:schemeClr val="accent1">
                    <a:lumMod val="50000"/>
                  </a:schemeClr>
                </a:solidFill>
              </a:rPr>
              <a:t>tiempo</a:t>
            </a:r>
          </a:p>
          <a:p>
            <a:pPr lvl="0"/>
            <a:endParaRPr lang="es-AR" sz="2400" b="1" dirty="0">
              <a:solidFill>
                <a:schemeClr val="accent1">
                  <a:lumMod val="50000"/>
                </a:schemeClr>
              </a:solidFill>
            </a:endParaRPr>
          </a:p>
          <a:p>
            <a:pPr marL="342900" lvl="0" indent="-342900">
              <a:buFont typeface="Arial" panose="020B0604020202020204" pitchFamily="34" charset="0"/>
              <a:buChar char="•"/>
            </a:pPr>
            <a:r>
              <a:rPr lang="es-AR" sz="2400" b="1" dirty="0">
                <a:solidFill>
                  <a:schemeClr val="accent1">
                    <a:lumMod val="50000"/>
                  </a:schemeClr>
                </a:solidFill>
              </a:rPr>
              <a:t>Otra información relativa al contenido del recurso </a:t>
            </a:r>
            <a:r>
              <a:rPr lang="es-AR" sz="2400" b="1" dirty="0" smtClean="0">
                <a:solidFill>
                  <a:schemeClr val="accent1">
                    <a:lumMod val="50000"/>
                  </a:schemeClr>
                </a:solidFill>
              </a:rPr>
              <a:t>integrado</a:t>
            </a:r>
            <a:endParaRPr lang="es-AR" dirty="0"/>
          </a:p>
        </p:txBody>
      </p:sp>
    </p:spTree>
    <p:extLst>
      <p:ext uri="{BB962C8B-B14F-4D97-AF65-F5344CB8AC3E}">
        <p14:creationId xmlns:p14="http://schemas.microsoft.com/office/powerpoint/2010/main" val="273148584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 856  Acceso electrónico (URL)</a:t>
            </a:r>
          </a:p>
        </p:txBody>
      </p:sp>
      <p:pic>
        <p:nvPicPr>
          <p:cNvPr id="3" name="Imagen 2"/>
          <p:cNvPicPr>
            <a:picLocks noChangeAspect="1"/>
          </p:cNvPicPr>
          <p:nvPr/>
        </p:nvPicPr>
        <p:blipFill>
          <a:blip r:embed="rId3"/>
          <a:stretch>
            <a:fillRect/>
          </a:stretch>
        </p:blipFill>
        <p:spPr>
          <a:xfrm>
            <a:off x="3940" y="6115050"/>
            <a:ext cx="2276475" cy="742950"/>
          </a:xfrm>
          <a:prstGeom prst="rect">
            <a:avLst/>
          </a:prstGeom>
        </p:spPr>
      </p:pic>
      <p:grpSp>
        <p:nvGrpSpPr>
          <p:cNvPr id="4" name="Grupo 3"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8" name="Rectángulo 7"/>
          <p:cNvSpPr/>
          <p:nvPr/>
        </p:nvSpPr>
        <p:spPr>
          <a:xfrm>
            <a:off x="838200" y="1690688"/>
            <a:ext cx="7777163" cy="47529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s-AR" sz="2400" b="1" dirty="0">
                <a:solidFill>
                  <a:schemeClr val="accent1">
                    <a:lumMod val="50000"/>
                  </a:schemeClr>
                </a:solidFill>
              </a:rPr>
              <a:t>Tomar la información de cualquier parte del registro </a:t>
            </a:r>
            <a:r>
              <a:rPr lang="es-AR" sz="2400" b="1" dirty="0" smtClean="0">
                <a:solidFill>
                  <a:schemeClr val="accent1">
                    <a:lumMod val="50000"/>
                  </a:schemeClr>
                </a:solidFill>
              </a:rPr>
              <a:t>registrando </a:t>
            </a:r>
            <a:r>
              <a:rPr lang="es-AR" sz="2400" b="1" dirty="0">
                <a:solidFill>
                  <a:schemeClr val="accent1">
                    <a:lumMod val="50000"/>
                  </a:schemeClr>
                </a:solidFill>
              </a:rPr>
              <a:t>el URL del recurso que está siendo </a:t>
            </a:r>
            <a:r>
              <a:rPr lang="es-AR" sz="2400" b="1" dirty="0" smtClean="0">
                <a:solidFill>
                  <a:schemeClr val="accent1">
                    <a:lumMod val="50000"/>
                  </a:schemeClr>
                </a:solidFill>
              </a:rPr>
              <a:t>descripto</a:t>
            </a:r>
            <a:endParaRPr lang="es-AR" sz="2400" b="1" dirty="0">
              <a:solidFill>
                <a:schemeClr val="accent1">
                  <a:lumMod val="50000"/>
                </a:schemeClr>
              </a:solidFill>
            </a:endParaRPr>
          </a:p>
          <a:p>
            <a:endParaRPr lang="es-AR" sz="2400" b="1" dirty="0" smtClean="0">
              <a:solidFill>
                <a:schemeClr val="accent1">
                  <a:lumMod val="50000"/>
                </a:schemeClr>
              </a:solidFill>
            </a:endParaRPr>
          </a:p>
          <a:p>
            <a:pPr marL="342900" indent="-342900">
              <a:buFont typeface="Arial" panose="020B0604020202020204" pitchFamily="34" charset="0"/>
              <a:buChar char="•"/>
            </a:pPr>
            <a:r>
              <a:rPr lang="es-AR" sz="2400" b="1" dirty="0" smtClean="0">
                <a:solidFill>
                  <a:schemeClr val="accent1">
                    <a:lumMod val="50000"/>
                  </a:schemeClr>
                </a:solidFill>
              </a:rPr>
              <a:t> </a:t>
            </a:r>
            <a:r>
              <a:rPr lang="es-AR" sz="2400" b="1" dirty="0">
                <a:solidFill>
                  <a:schemeClr val="accent1">
                    <a:lumMod val="50000"/>
                  </a:schemeClr>
                </a:solidFill>
              </a:rPr>
              <a:t>Utilizar el subcampo $z para consignar cualquier información que se considere de importancia para el usuario. </a:t>
            </a:r>
            <a:endParaRPr lang="es-AR" sz="2400" b="1" dirty="0" smtClean="0">
              <a:solidFill>
                <a:schemeClr val="accent1">
                  <a:lumMod val="50000"/>
                </a:schemeClr>
              </a:solidFill>
            </a:endParaRPr>
          </a:p>
          <a:p>
            <a:pPr marL="342900" indent="-342900">
              <a:buFont typeface="Arial" panose="020B0604020202020204" pitchFamily="34" charset="0"/>
              <a:buChar char="•"/>
            </a:pPr>
            <a:endParaRPr lang="es-AR" sz="2400" b="1" dirty="0">
              <a:solidFill>
                <a:schemeClr val="accent1">
                  <a:lumMod val="50000"/>
                </a:schemeClr>
              </a:solidFill>
            </a:endParaRPr>
          </a:p>
          <a:p>
            <a:r>
              <a:rPr lang="es-AR" sz="2400" b="1" dirty="0" smtClean="0">
                <a:solidFill>
                  <a:schemeClr val="accent1">
                    <a:lumMod val="50000"/>
                  </a:schemeClr>
                </a:solidFill>
              </a:rPr>
              <a:t>	Ejemplo</a:t>
            </a:r>
            <a:endParaRPr lang="es-AR" sz="2400" b="1" dirty="0">
              <a:solidFill>
                <a:schemeClr val="accent1">
                  <a:lumMod val="50000"/>
                </a:schemeClr>
              </a:solidFill>
            </a:endParaRPr>
          </a:p>
          <a:p>
            <a:r>
              <a:rPr lang="es-AR" sz="2400" b="1" dirty="0">
                <a:solidFill>
                  <a:schemeClr val="accent1">
                    <a:lumMod val="50000"/>
                  </a:schemeClr>
                </a:solidFill>
              </a:rPr>
              <a:t> </a:t>
            </a:r>
          </a:p>
          <a:p>
            <a:r>
              <a:rPr lang="es-AR" sz="2400" b="1" dirty="0" smtClean="0">
                <a:solidFill>
                  <a:schemeClr val="accent1">
                    <a:lumMod val="50000"/>
                  </a:schemeClr>
                </a:solidFill>
              </a:rPr>
              <a:t>	856 </a:t>
            </a:r>
            <a:r>
              <a:rPr lang="es-AR" sz="2400" b="1" dirty="0">
                <a:solidFill>
                  <a:schemeClr val="accent1">
                    <a:lumMod val="50000"/>
                  </a:schemeClr>
                </a:solidFill>
              </a:rPr>
              <a:t>40 $z Acceso gratuito a base de datos </a:t>
            </a:r>
            <a:endParaRPr lang="es-AR" sz="2400" b="1" dirty="0" smtClean="0">
              <a:solidFill>
                <a:schemeClr val="accent1">
                  <a:lumMod val="50000"/>
                </a:schemeClr>
              </a:solidFill>
            </a:endParaRPr>
          </a:p>
          <a:p>
            <a:r>
              <a:rPr lang="es-AR" sz="2400" b="1" dirty="0" smtClean="0">
                <a:solidFill>
                  <a:schemeClr val="accent1">
                    <a:lumMod val="50000"/>
                  </a:schemeClr>
                </a:solidFill>
              </a:rPr>
              <a:t>              $u </a:t>
            </a:r>
            <a:r>
              <a:rPr lang="es-AR" sz="2400" b="1" u="sng" dirty="0" smtClean="0">
                <a:solidFill>
                  <a:schemeClr val="accent1">
                    <a:lumMod val="50000"/>
                  </a:schemeClr>
                </a:solidFill>
                <a:hlinkClick r:id="rId4"/>
              </a:rPr>
              <a:t>http</a:t>
            </a:r>
            <a:r>
              <a:rPr lang="es-AR" sz="2400" b="1" u="sng" dirty="0">
                <a:solidFill>
                  <a:schemeClr val="accent1">
                    <a:lumMod val="50000"/>
                  </a:schemeClr>
                </a:solidFill>
                <a:hlinkClick r:id="rId4"/>
              </a:rPr>
              <a:t>://bibpurl.oclc.org/web/7557</a:t>
            </a:r>
            <a:r>
              <a:rPr lang="es-AR" sz="2400" b="1" dirty="0">
                <a:solidFill>
                  <a:schemeClr val="accent1">
                    <a:lumMod val="50000"/>
                  </a:schemeClr>
                </a:solidFill>
              </a:rPr>
              <a:t> </a:t>
            </a:r>
            <a:endParaRPr lang="es-AR" sz="2400" b="1" dirty="0" smtClean="0">
              <a:solidFill>
                <a:schemeClr val="accent1">
                  <a:lumMod val="50000"/>
                </a:schemeClr>
              </a:solidFill>
            </a:endParaRPr>
          </a:p>
          <a:p>
            <a:r>
              <a:rPr lang="es-AR" sz="2400" b="1" dirty="0" smtClean="0">
                <a:solidFill>
                  <a:schemeClr val="accent1">
                    <a:lumMod val="50000"/>
                  </a:schemeClr>
                </a:solidFill>
              </a:rPr>
              <a:t>              $u </a:t>
            </a:r>
            <a:r>
              <a:rPr lang="es-AR" sz="2400" b="1" u="sng" dirty="0" smtClean="0">
                <a:solidFill>
                  <a:schemeClr val="accent1">
                    <a:lumMod val="50000"/>
                  </a:schemeClr>
                </a:solidFill>
                <a:hlinkClick r:id="rId5"/>
              </a:rPr>
              <a:t>http</a:t>
            </a:r>
            <a:r>
              <a:rPr lang="es-AR" sz="2400" b="1" u="sng" dirty="0">
                <a:solidFill>
                  <a:schemeClr val="accent1">
                    <a:lumMod val="50000"/>
                  </a:schemeClr>
                </a:solidFill>
                <a:hlinkClick r:id="rId5"/>
              </a:rPr>
              <a:t>://www.add.scar.org</a:t>
            </a:r>
            <a:r>
              <a:rPr lang="es-AR" sz="2000" b="1" u="sng" dirty="0">
                <a:hlinkClick r:id="rId5"/>
              </a:rPr>
              <a:t>/</a:t>
            </a:r>
            <a:endParaRPr lang="es-AR" sz="2000" b="1" dirty="0"/>
          </a:p>
          <a:p>
            <a:pPr algn="ctr"/>
            <a:endParaRPr lang="es-AR" dirty="0"/>
          </a:p>
        </p:txBody>
      </p:sp>
    </p:spTree>
    <p:extLst>
      <p:ext uri="{BB962C8B-B14F-4D97-AF65-F5344CB8AC3E}">
        <p14:creationId xmlns:p14="http://schemas.microsoft.com/office/powerpoint/2010/main" val="213798888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Campos 6XX Encabezamientos de materia</a:t>
            </a:r>
            <a:endParaRPr lang="es-AR" sz="32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Imagen 3"/>
          <p:cNvPicPr>
            <a:picLocks noChangeAspect="1"/>
          </p:cNvPicPr>
          <p:nvPr/>
        </p:nvPicPr>
        <p:blipFill>
          <a:blip r:embed="rId3"/>
          <a:stretch>
            <a:fillRect/>
          </a:stretch>
        </p:blipFill>
        <p:spPr>
          <a:xfrm>
            <a:off x="3940" y="6115050"/>
            <a:ext cx="2276475" cy="742950"/>
          </a:xfrm>
          <a:prstGeom prst="rect">
            <a:avLst/>
          </a:prstGeom>
        </p:spPr>
      </p:pic>
      <p:grpSp>
        <p:nvGrpSpPr>
          <p:cNvPr id="5" name="Grupo 4"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6"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8"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 name="Rectángulo 8"/>
          <p:cNvSpPr/>
          <p:nvPr/>
        </p:nvSpPr>
        <p:spPr>
          <a:xfrm>
            <a:off x="838199" y="1444401"/>
            <a:ext cx="9363075" cy="4693593"/>
          </a:xfrm>
          <a:prstGeom prst="rect">
            <a:avLst/>
          </a:prstGeom>
        </p:spPr>
        <p:txBody>
          <a:bodyPr wrap="square">
            <a:spAutoFit/>
          </a:bodyPr>
          <a:lstStyle/>
          <a:p>
            <a:pPr algn="just">
              <a:lnSpc>
                <a:spcPct val="115000"/>
              </a:lnSpc>
              <a:spcAft>
                <a:spcPts val="0"/>
              </a:spcAft>
            </a:pPr>
            <a:r>
              <a:rPr lang="es-AR" sz="2400" b="1" kern="150" dirty="0" smtClean="0">
                <a:solidFill>
                  <a:schemeClr val="accent1">
                    <a:lumMod val="50000"/>
                  </a:schemeClr>
                </a:solidFill>
                <a:ea typeface="SimSun" panose="02010600030101010101" pitchFamily="2" charset="-122"/>
                <a:cs typeface="Mangal" panose="02040503050203030202" pitchFamily="18" charset="0"/>
              </a:rPr>
              <a:t> Junto </a:t>
            </a:r>
            <a:r>
              <a:rPr lang="es-AR" sz="2400" b="1" kern="150" dirty="0">
                <a:solidFill>
                  <a:schemeClr val="accent1">
                    <a:lumMod val="50000"/>
                  </a:schemeClr>
                </a:solidFill>
                <a:ea typeface="SimSun" panose="02010600030101010101" pitchFamily="2" charset="-122"/>
                <a:cs typeface="Mangal" panose="02040503050203030202" pitchFamily="18" charset="0"/>
              </a:rPr>
              <a:t>con la División Control de Autoridades, se tomaron las siguientes decisiones para la asignación de encabezamientos de </a:t>
            </a:r>
            <a:r>
              <a:rPr lang="es-AR" sz="2400" b="1" kern="150" dirty="0" smtClean="0">
                <a:solidFill>
                  <a:schemeClr val="accent1">
                    <a:lumMod val="50000"/>
                  </a:schemeClr>
                </a:solidFill>
                <a:ea typeface="SimSun" panose="02010600030101010101" pitchFamily="2" charset="-122"/>
                <a:cs typeface="Mangal" panose="02040503050203030202" pitchFamily="18" charset="0"/>
              </a:rPr>
              <a:t>materia:</a:t>
            </a:r>
            <a:endParaRPr lang="es-AR" sz="2400" b="1" kern="150" dirty="0">
              <a:solidFill>
                <a:schemeClr val="accent1">
                  <a:lumMod val="50000"/>
                </a:schemeClr>
              </a:solidFill>
              <a:ea typeface="SimSun" panose="02010600030101010101" pitchFamily="2" charset="-122"/>
              <a:cs typeface="Mangal" panose="02040503050203030202" pitchFamily="18" charset="0"/>
            </a:endParaRP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 </a:t>
            </a:r>
          </a:p>
          <a:p>
            <a:pPr algn="just">
              <a:lnSpc>
                <a:spcPct val="115000"/>
              </a:lnSpc>
              <a:spcAft>
                <a:spcPts val="0"/>
              </a:spcAft>
            </a:pPr>
            <a:r>
              <a:rPr lang="es-AR" sz="2400" b="1" u="sng" kern="150" dirty="0">
                <a:solidFill>
                  <a:schemeClr val="accent1">
                    <a:lumMod val="50000"/>
                  </a:schemeClr>
                </a:solidFill>
                <a:ea typeface="SimSun" panose="02010600030101010101" pitchFamily="2" charset="-122"/>
                <a:cs typeface="Mangal" panose="02040503050203030202" pitchFamily="18" charset="0"/>
              </a:rPr>
              <a:t>Actualización de hojas </a:t>
            </a:r>
            <a:r>
              <a:rPr lang="es-AR" sz="2400" b="1" u="sng" kern="150" dirty="0" smtClean="0">
                <a:solidFill>
                  <a:schemeClr val="accent1">
                    <a:lumMod val="50000"/>
                  </a:schemeClr>
                </a:solidFill>
                <a:ea typeface="SimSun" panose="02010600030101010101" pitchFamily="2" charset="-122"/>
                <a:cs typeface="Mangal" panose="02040503050203030202" pitchFamily="18" charset="0"/>
              </a:rPr>
              <a:t>sustituibles</a:t>
            </a:r>
            <a:endParaRPr lang="es-AR" sz="2400" b="1" u="sng" kern="150" dirty="0">
              <a:solidFill>
                <a:schemeClr val="accent1">
                  <a:lumMod val="50000"/>
                </a:schemeClr>
              </a:solidFill>
              <a:ea typeface="SimSun" panose="02010600030101010101" pitchFamily="2" charset="-122"/>
              <a:cs typeface="Mangal" panose="02040503050203030202" pitchFamily="18" charset="0"/>
            </a:endParaRP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650 #4 $a Tema</a:t>
            </a: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655 #4 $a</a:t>
            </a:r>
            <a:r>
              <a:rPr lang="es-ES" sz="2400" b="1" kern="150" dirty="0">
                <a:solidFill>
                  <a:schemeClr val="accent1">
                    <a:lumMod val="50000"/>
                  </a:schemeClr>
                </a:solidFill>
                <a:ea typeface="SimSun" panose="02010600030101010101" pitchFamily="2" charset="-122"/>
                <a:cs typeface="Mangal" panose="02040503050203030202" pitchFamily="18" charset="0"/>
              </a:rPr>
              <a:t> Publicaciones con hojas sueltas</a:t>
            </a:r>
            <a:endParaRPr lang="es-AR" sz="2400" b="1" kern="150" dirty="0">
              <a:solidFill>
                <a:schemeClr val="accent1">
                  <a:lumMod val="50000"/>
                </a:schemeClr>
              </a:solidFill>
              <a:ea typeface="SimSun" panose="02010600030101010101" pitchFamily="2" charset="-122"/>
              <a:cs typeface="Mangal" panose="02040503050203030202" pitchFamily="18" charset="0"/>
            </a:endParaRP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 </a:t>
            </a:r>
          </a:p>
          <a:p>
            <a:pPr algn="just">
              <a:lnSpc>
                <a:spcPct val="115000"/>
              </a:lnSpc>
              <a:spcAft>
                <a:spcPts val="0"/>
              </a:spcAft>
            </a:pPr>
            <a:r>
              <a:rPr lang="es-AR" sz="2400" b="1" u="sng" kern="150" dirty="0">
                <a:solidFill>
                  <a:schemeClr val="accent1">
                    <a:lumMod val="50000"/>
                  </a:schemeClr>
                </a:solidFill>
                <a:ea typeface="SimSun" panose="02010600030101010101" pitchFamily="2" charset="-122"/>
                <a:cs typeface="Mangal" panose="02040503050203030202" pitchFamily="18" charset="0"/>
              </a:rPr>
              <a:t>Actualización de bases de datos</a:t>
            </a: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650 #4 $a Tema $v Bases de datos</a:t>
            </a: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655 #4 $a</a:t>
            </a:r>
            <a:r>
              <a:rPr lang="es-ES" sz="2400" b="1" kern="150" dirty="0">
                <a:solidFill>
                  <a:schemeClr val="accent1">
                    <a:lumMod val="50000"/>
                  </a:schemeClr>
                </a:solidFill>
                <a:ea typeface="SimSun" panose="02010600030101010101" pitchFamily="2" charset="-122"/>
                <a:cs typeface="Mangal" panose="02040503050203030202" pitchFamily="18" charset="0"/>
              </a:rPr>
              <a:t> Bases de datos</a:t>
            </a:r>
            <a:endParaRPr lang="es-AR" sz="2400" b="1" kern="150" dirty="0">
              <a:solidFill>
                <a:schemeClr val="accent1">
                  <a:lumMod val="50000"/>
                </a:schemeClr>
              </a:solidFill>
              <a:ea typeface="SimSun" panose="02010600030101010101" pitchFamily="2" charset="-122"/>
              <a:cs typeface="Mangal" panose="02040503050203030202" pitchFamily="18" charset="0"/>
            </a:endParaRPr>
          </a:p>
          <a:p>
            <a:pPr algn="just">
              <a:lnSpc>
                <a:spcPct val="115000"/>
              </a:lnSpc>
              <a:spcAft>
                <a:spcPts val="0"/>
              </a:spcAft>
            </a:pPr>
            <a:r>
              <a:rPr lang="es-AR" sz="2000" b="1" kern="150" dirty="0">
                <a:solidFill>
                  <a:schemeClr val="accent1">
                    <a:lumMod val="50000"/>
                  </a:schemeClr>
                </a:solidFill>
                <a:latin typeface="+mj-lt"/>
                <a:ea typeface="SimSun" panose="02010600030101010101" pitchFamily="2" charset="-122"/>
                <a:cs typeface="Mangal" panose="02040503050203030202" pitchFamily="18" charset="0"/>
              </a:rPr>
              <a:t> </a:t>
            </a:r>
          </a:p>
        </p:txBody>
      </p:sp>
      <p:sp>
        <p:nvSpPr>
          <p:cNvPr id="10" name="Rectángulo 9"/>
          <p:cNvSpPr/>
          <p:nvPr/>
        </p:nvSpPr>
        <p:spPr>
          <a:xfrm>
            <a:off x="6732925" y="2423106"/>
            <a:ext cx="3804726" cy="18209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spcAft>
                <a:spcPts val="0"/>
              </a:spcAft>
            </a:pPr>
            <a:r>
              <a:rPr lang="es-AR" sz="2400" b="1" u="sng" kern="150" dirty="0">
                <a:solidFill>
                  <a:schemeClr val="accent1">
                    <a:lumMod val="50000"/>
                  </a:schemeClr>
                </a:solidFill>
                <a:ea typeface="SimSun" panose="02010600030101010101" pitchFamily="2" charset="-122"/>
                <a:cs typeface="Mangal" panose="02040503050203030202" pitchFamily="18" charset="0"/>
              </a:rPr>
              <a:t>Sitios Web actualizables</a:t>
            </a: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650 #4 $a Tema</a:t>
            </a:r>
          </a:p>
          <a:p>
            <a:pPr algn="just">
              <a:lnSpc>
                <a:spcPct val="115000"/>
              </a:lnSpc>
              <a:spcAft>
                <a:spcPts val="0"/>
              </a:spcAft>
            </a:pPr>
            <a:r>
              <a:rPr lang="es-AR" sz="2400" b="1" kern="150" dirty="0">
                <a:solidFill>
                  <a:schemeClr val="accent1">
                    <a:lumMod val="50000"/>
                  </a:schemeClr>
                </a:solidFill>
                <a:ea typeface="SimSun" panose="02010600030101010101" pitchFamily="2" charset="-122"/>
                <a:cs typeface="Mangal" panose="02040503050203030202" pitchFamily="18" charset="0"/>
              </a:rPr>
              <a:t>655 #4 $a</a:t>
            </a:r>
            <a:r>
              <a:rPr lang="es-ES" sz="2400" b="1" kern="150" dirty="0">
                <a:solidFill>
                  <a:schemeClr val="accent1">
                    <a:lumMod val="50000"/>
                  </a:schemeClr>
                </a:solidFill>
                <a:ea typeface="SimSun" panose="02010600030101010101" pitchFamily="2" charset="-122"/>
                <a:cs typeface="Mangal" panose="02040503050203030202" pitchFamily="18" charset="0"/>
              </a:rPr>
              <a:t> Páginas Web</a:t>
            </a:r>
            <a:endParaRPr lang="es-AR" sz="2400" b="1" kern="150" dirty="0">
              <a:solidFill>
                <a:schemeClr val="accent1">
                  <a:lumMod val="50000"/>
                </a:schemeClr>
              </a:solidFill>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89828988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36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Requerimientos de un registro bibliográfico nuevo</a:t>
            </a:r>
            <a:r>
              <a:rPr lang="es-AR" dirty="0"/>
              <a:t/>
            </a:r>
            <a:br>
              <a:rPr lang="es-AR" dirty="0"/>
            </a:br>
            <a:endParaRPr lang="es-AR" dirty="0"/>
          </a:p>
        </p:txBody>
      </p:sp>
      <p:pic>
        <p:nvPicPr>
          <p:cNvPr id="3" name="Imagen 2"/>
          <p:cNvPicPr>
            <a:picLocks noChangeAspect="1"/>
          </p:cNvPicPr>
          <p:nvPr/>
        </p:nvPicPr>
        <p:blipFill>
          <a:blip r:embed="rId3"/>
          <a:stretch>
            <a:fillRect/>
          </a:stretch>
        </p:blipFill>
        <p:spPr>
          <a:xfrm>
            <a:off x="3940" y="6115050"/>
            <a:ext cx="2276475" cy="742950"/>
          </a:xfrm>
          <a:prstGeom prst="rect">
            <a:avLst/>
          </a:prstGeom>
        </p:spPr>
      </p:pic>
      <p:grpSp>
        <p:nvGrpSpPr>
          <p:cNvPr id="4" name="Grupo 3"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8" name="Rectángulo 7"/>
          <p:cNvSpPr/>
          <p:nvPr/>
        </p:nvSpPr>
        <p:spPr>
          <a:xfrm>
            <a:off x="838200" y="1048075"/>
            <a:ext cx="8929687" cy="3490186"/>
          </a:xfrm>
          <a:prstGeom prst="rect">
            <a:avLst/>
          </a:prstGeom>
        </p:spPr>
        <p:txBody>
          <a:bodyPr wrap="square">
            <a:spAutoFit/>
          </a:bodyPr>
          <a:lstStyle/>
          <a:p>
            <a:pPr algn="just">
              <a:lnSpc>
                <a:spcPct val="115000"/>
              </a:lnSpc>
              <a:spcAft>
                <a:spcPts val="0"/>
              </a:spcAft>
            </a:pPr>
            <a:r>
              <a:rPr lang="es-AR" sz="2400" b="1" kern="150" dirty="0" smtClean="0">
                <a:solidFill>
                  <a:schemeClr val="accent1">
                    <a:lumMod val="50000"/>
                  </a:schemeClr>
                </a:solidFill>
                <a:ea typeface="SimSun" panose="02010600030101010101" pitchFamily="2" charset="-122"/>
                <a:cs typeface="Mangal" panose="02040503050203030202" pitchFamily="18" charset="0"/>
              </a:rPr>
              <a:t>Realizar un registro bibliográfico nuevo cuando hay: </a:t>
            </a:r>
          </a:p>
          <a:p>
            <a:pPr algn="just">
              <a:lnSpc>
                <a:spcPct val="115000"/>
              </a:lnSpc>
              <a:spcAft>
                <a:spcPts val="0"/>
              </a:spcAft>
            </a:pPr>
            <a:endParaRPr lang="es-AR" sz="2400" b="1" kern="150" dirty="0">
              <a:solidFill>
                <a:schemeClr val="accent1">
                  <a:lumMod val="50000"/>
                </a:schemeClr>
              </a:solidFill>
              <a:latin typeface="+mj-lt"/>
              <a:ea typeface="SimSun" panose="02010600030101010101" pitchFamily="2" charset="-122"/>
              <a:cs typeface="Mangal" panose="02040503050203030202" pitchFamily="18" charset="0"/>
            </a:endParaRPr>
          </a:p>
          <a:p>
            <a:pPr marL="342900" lvl="0" indent="-342900">
              <a:lnSpc>
                <a:spcPct val="115000"/>
              </a:lnSpc>
              <a:spcAft>
                <a:spcPts val="0"/>
              </a:spcAft>
              <a:buFont typeface="Arial" panose="020B0604020202020204" pitchFamily="34" charset="0"/>
              <a:buChar char="•"/>
            </a:pPr>
            <a:r>
              <a:rPr lang="es-AR" sz="2400" b="1" kern="150" dirty="0">
                <a:solidFill>
                  <a:schemeClr val="accent1">
                    <a:lumMod val="50000"/>
                  </a:schemeClr>
                </a:solidFill>
                <a:ea typeface="OpenSymbol" panose="05010000000000000000" pitchFamily="2" charset="0"/>
                <a:cs typeface="OpenSymbol" panose="05010000000000000000" pitchFamily="2" charset="0"/>
              </a:rPr>
              <a:t>Un cambio en el modo de entrega. </a:t>
            </a:r>
          </a:p>
          <a:p>
            <a:pPr marL="342900" lvl="0" indent="-342900">
              <a:lnSpc>
                <a:spcPct val="115000"/>
              </a:lnSpc>
              <a:spcAft>
                <a:spcPts val="0"/>
              </a:spcAft>
              <a:buFont typeface="Arial" panose="020B0604020202020204" pitchFamily="34" charset="0"/>
              <a:buChar char="•"/>
            </a:pPr>
            <a:r>
              <a:rPr lang="es-AR" sz="2400" b="1" kern="150" dirty="0">
                <a:solidFill>
                  <a:schemeClr val="accent1">
                    <a:lumMod val="50000"/>
                  </a:schemeClr>
                </a:solidFill>
                <a:ea typeface="OpenSymbol" panose="05010000000000000000" pitchFamily="2" charset="0"/>
                <a:cs typeface="OpenSymbol" panose="05010000000000000000" pitchFamily="2" charset="0"/>
              </a:rPr>
              <a:t>Cambio en el tipo de medio. </a:t>
            </a:r>
            <a:endParaRPr lang="es-AR" sz="2400" b="1" kern="150" dirty="0" smtClean="0">
              <a:solidFill>
                <a:schemeClr val="accent1">
                  <a:lumMod val="50000"/>
                </a:schemeClr>
              </a:solidFill>
              <a:ea typeface="OpenSymbol" panose="05010000000000000000" pitchFamily="2" charset="0"/>
              <a:cs typeface="OpenSymbol" panose="05010000000000000000" pitchFamily="2" charset="0"/>
            </a:endParaRPr>
          </a:p>
          <a:p>
            <a:pPr marL="342900" lvl="0" indent="-342900">
              <a:lnSpc>
                <a:spcPct val="115000"/>
              </a:lnSpc>
              <a:spcAft>
                <a:spcPts val="0"/>
              </a:spcAft>
              <a:buFont typeface="Arial" panose="020B0604020202020204" pitchFamily="34" charset="0"/>
              <a:buChar char="•"/>
            </a:pPr>
            <a:r>
              <a:rPr lang="es-AR" sz="2400" b="1" kern="150" dirty="0" smtClean="0">
                <a:solidFill>
                  <a:schemeClr val="accent1">
                    <a:lumMod val="50000"/>
                  </a:schemeClr>
                </a:solidFill>
                <a:ea typeface="OpenSymbol" panose="05010000000000000000" pitchFamily="2" charset="0"/>
                <a:cs typeface="OpenSymbol" panose="05010000000000000000" pitchFamily="2" charset="0"/>
              </a:rPr>
              <a:t>Un </a:t>
            </a:r>
            <a:r>
              <a:rPr lang="es-AR" sz="2400" b="1" kern="150" dirty="0">
                <a:solidFill>
                  <a:schemeClr val="accent1">
                    <a:lumMod val="50000"/>
                  </a:schemeClr>
                </a:solidFill>
                <a:ea typeface="OpenSymbol" panose="05010000000000000000" pitchFamily="2" charset="0"/>
                <a:cs typeface="OpenSymbol" panose="05010000000000000000" pitchFamily="2" charset="0"/>
              </a:rPr>
              <a:t>nuevo volumen o volúmenes base son entregados para la actualización, cambiando el ISSN.</a:t>
            </a:r>
          </a:p>
          <a:p>
            <a:pPr marL="342900" lvl="0" indent="-342900">
              <a:lnSpc>
                <a:spcPct val="115000"/>
              </a:lnSpc>
              <a:spcAft>
                <a:spcPts val="0"/>
              </a:spcAft>
              <a:buFont typeface="Arial" panose="020B0604020202020204" pitchFamily="34" charset="0"/>
              <a:buChar char="•"/>
            </a:pPr>
            <a:r>
              <a:rPr lang="es-AR" sz="2400" b="1" kern="150" dirty="0">
                <a:solidFill>
                  <a:schemeClr val="accent1">
                    <a:lumMod val="50000"/>
                  </a:schemeClr>
                </a:solidFill>
                <a:ea typeface="OpenSymbol" panose="05010000000000000000" pitchFamily="2" charset="0"/>
                <a:cs typeface="OpenSymbol" panose="05010000000000000000" pitchFamily="2" charset="0"/>
              </a:rPr>
              <a:t>Un cambio en la mención de edición </a:t>
            </a:r>
            <a:r>
              <a:rPr lang="es-AR" sz="2400" b="1" u="sng" kern="150" dirty="0">
                <a:solidFill>
                  <a:schemeClr val="accent1">
                    <a:lumMod val="50000"/>
                  </a:schemeClr>
                </a:solidFill>
                <a:ea typeface="OpenSymbol" panose="05010000000000000000" pitchFamily="2" charset="0"/>
                <a:cs typeface="OpenSymbol" panose="05010000000000000000" pitchFamily="2" charset="0"/>
              </a:rPr>
              <a:t>que indique </a:t>
            </a:r>
            <a:r>
              <a:rPr lang="es-AR" sz="2400" b="1" u="sng" kern="150" dirty="0" smtClean="0">
                <a:solidFill>
                  <a:schemeClr val="accent1">
                    <a:lumMod val="50000"/>
                  </a:schemeClr>
                </a:solidFill>
                <a:ea typeface="OpenSymbol" panose="05010000000000000000" pitchFamily="2" charset="0"/>
                <a:cs typeface="OpenSymbol" panose="05010000000000000000" pitchFamily="2" charset="0"/>
              </a:rPr>
              <a:t>un </a:t>
            </a:r>
            <a:r>
              <a:rPr lang="es-AR" sz="2400" b="1" u="sng" kern="150" dirty="0">
                <a:solidFill>
                  <a:schemeClr val="accent1">
                    <a:lumMod val="50000"/>
                  </a:schemeClr>
                </a:solidFill>
                <a:ea typeface="OpenSymbol" panose="05010000000000000000" pitchFamily="2" charset="0"/>
                <a:cs typeface="OpenSymbol" panose="05010000000000000000" pitchFamily="2" charset="0"/>
              </a:rPr>
              <a:t>cambio significativo en el contenido</a:t>
            </a:r>
            <a:r>
              <a:rPr lang="es-AR" sz="2400" b="1" kern="150" dirty="0" smtClean="0">
                <a:solidFill>
                  <a:schemeClr val="accent1">
                    <a:lumMod val="50000"/>
                  </a:schemeClr>
                </a:solidFill>
                <a:ea typeface="OpenSymbol" panose="05010000000000000000" pitchFamily="2" charset="0"/>
                <a:cs typeface="OpenSymbol" panose="05010000000000000000" pitchFamily="2" charset="0"/>
              </a:rPr>
              <a:t>.</a:t>
            </a:r>
            <a:endParaRPr lang="es-AR" sz="2400" b="1" kern="150" dirty="0">
              <a:solidFill>
                <a:schemeClr val="accent1">
                  <a:lumMod val="50000"/>
                </a:schemeClr>
              </a:solidFill>
              <a:ea typeface="OpenSymbol" panose="05010000000000000000" pitchFamily="2" charset="0"/>
              <a:cs typeface="OpenSymbol" panose="05010000000000000000" pitchFamily="2" charset="0"/>
            </a:endParaRPr>
          </a:p>
        </p:txBody>
      </p:sp>
    </p:spTree>
    <p:extLst>
      <p:ext uri="{BB962C8B-B14F-4D97-AF65-F5344CB8AC3E}">
        <p14:creationId xmlns:p14="http://schemas.microsoft.com/office/powerpoint/2010/main" val="26197085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Plan piloto de la BNMM </a:t>
            </a:r>
            <a:r>
              <a:rPr lang="es-AR" dirty="0"/>
              <a:t/>
            </a:r>
            <a:br>
              <a:rPr lang="es-AR" dirty="0"/>
            </a:br>
            <a:endParaRPr lang="es-AR" dirty="0"/>
          </a:p>
        </p:txBody>
      </p:sp>
      <p:pic>
        <p:nvPicPr>
          <p:cNvPr id="4" name="Imagen 3"/>
          <p:cNvPicPr>
            <a:picLocks noChangeAspect="1"/>
          </p:cNvPicPr>
          <p:nvPr/>
        </p:nvPicPr>
        <p:blipFill>
          <a:blip r:embed="rId3"/>
          <a:stretch>
            <a:fillRect/>
          </a:stretch>
        </p:blipFill>
        <p:spPr>
          <a:xfrm>
            <a:off x="3940" y="6115050"/>
            <a:ext cx="2276475" cy="742950"/>
          </a:xfrm>
          <a:prstGeom prst="rect">
            <a:avLst/>
          </a:prstGeom>
        </p:spPr>
      </p:pic>
      <p:grpSp>
        <p:nvGrpSpPr>
          <p:cNvPr id="5" name="Grupo 4"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6"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8"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pSp>
        <p:nvGrpSpPr>
          <p:cNvPr id="9" name="Grupo 8" descr="Esta imagen es de un hombre visto desde atrás. ">
            <a:extLst>
              <a:ext uri="{FF2B5EF4-FFF2-40B4-BE49-F238E27FC236}">
                <a16:creationId xmlns:a16="http://schemas.microsoft.com/office/drawing/2014/main" id="{ABC2A172-1C05-4D6F-B5FB-5CEBE6B7E962}"/>
              </a:ext>
            </a:extLst>
          </p:cNvPr>
          <p:cNvGrpSpPr/>
          <p:nvPr/>
        </p:nvGrpSpPr>
        <p:grpSpPr>
          <a:xfrm>
            <a:off x="3832534" y="4178300"/>
            <a:ext cx="2668588" cy="2679700"/>
            <a:chOff x="4832350" y="3127375"/>
            <a:chExt cx="2668588" cy="2679700"/>
          </a:xfrm>
        </p:grpSpPr>
        <p:sp>
          <p:nvSpPr>
            <p:cNvPr id="10" name="Forma libre 5">
              <a:extLst>
                <a:ext uri="{FF2B5EF4-FFF2-40B4-BE49-F238E27FC236}">
                  <a16:creationId xmlns:a16="http://schemas.microsoft.com/office/drawing/2014/main" id="{A113113D-0844-4CD7-B171-8F00F9D68757}"/>
                </a:ext>
              </a:extLst>
            </p:cNvPr>
            <p:cNvSpPr>
              <a:spLocks/>
            </p:cNvSpPr>
            <p:nvPr/>
          </p:nvSpPr>
          <p:spPr bwMode="auto">
            <a:xfrm>
              <a:off x="6364288" y="3810000"/>
              <a:ext cx="1004888" cy="1736725"/>
            </a:xfrm>
            <a:custGeom>
              <a:avLst/>
              <a:gdLst>
                <a:gd name="T0" fmla="*/ 82 w 175"/>
                <a:gd name="T1" fmla="*/ 75 h 303"/>
                <a:gd name="T2" fmla="*/ 172 w 175"/>
                <a:gd name="T3" fmla="*/ 242 h 303"/>
                <a:gd name="T4" fmla="*/ 103 w 175"/>
                <a:gd name="T5" fmla="*/ 242 h 303"/>
                <a:gd name="T6" fmla="*/ 49 w 175"/>
                <a:gd name="T7" fmla="*/ 89 h 303"/>
                <a:gd name="T8" fmla="*/ 22 w 175"/>
                <a:gd name="T9" fmla="*/ 67 h 303"/>
                <a:gd name="T10" fmla="*/ 7 w 175"/>
                <a:gd name="T11" fmla="*/ 36 h 303"/>
                <a:gd name="T12" fmla="*/ 23 w 175"/>
                <a:gd name="T13" fmla="*/ 36 h 303"/>
                <a:gd name="T14" fmla="*/ 35 w 175"/>
                <a:gd name="T15" fmla="*/ 54 h 303"/>
                <a:gd name="T16" fmla="*/ 8 w 175"/>
                <a:gd name="T17" fmla="*/ 5 h 303"/>
                <a:gd name="T18" fmla="*/ 30 w 175"/>
                <a:gd name="T19" fmla="*/ 21 h 303"/>
                <a:gd name="T20" fmla="*/ 51 w 175"/>
                <a:gd name="T21" fmla="*/ 25 h 303"/>
                <a:gd name="T22" fmla="*/ 70 w 175"/>
                <a:gd name="T23" fmla="*/ 49 h 303"/>
                <a:gd name="T24" fmla="*/ 82 w 175"/>
                <a:gd name="T25" fmla="*/ 7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3">
                  <a:moveTo>
                    <a:pt x="82" y="75"/>
                  </a:moveTo>
                  <a:cubicBezTo>
                    <a:pt x="82" y="75"/>
                    <a:pt x="175" y="184"/>
                    <a:pt x="172" y="242"/>
                  </a:cubicBezTo>
                  <a:cubicBezTo>
                    <a:pt x="169" y="299"/>
                    <a:pt x="126" y="303"/>
                    <a:pt x="103" y="242"/>
                  </a:cubicBezTo>
                  <a:cubicBezTo>
                    <a:pt x="81" y="180"/>
                    <a:pt x="49" y="89"/>
                    <a:pt x="49" y="89"/>
                  </a:cubicBezTo>
                  <a:cubicBezTo>
                    <a:pt x="49" y="89"/>
                    <a:pt x="27" y="74"/>
                    <a:pt x="22" y="67"/>
                  </a:cubicBezTo>
                  <a:cubicBezTo>
                    <a:pt x="17" y="61"/>
                    <a:pt x="13" y="39"/>
                    <a:pt x="7" y="36"/>
                  </a:cubicBezTo>
                  <a:cubicBezTo>
                    <a:pt x="0" y="33"/>
                    <a:pt x="12" y="26"/>
                    <a:pt x="23" y="36"/>
                  </a:cubicBezTo>
                  <a:cubicBezTo>
                    <a:pt x="33" y="46"/>
                    <a:pt x="30" y="57"/>
                    <a:pt x="35" y="54"/>
                  </a:cubicBezTo>
                  <a:cubicBezTo>
                    <a:pt x="40" y="50"/>
                    <a:pt x="8" y="10"/>
                    <a:pt x="8" y="5"/>
                  </a:cubicBezTo>
                  <a:cubicBezTo>
                    <a:pt x="9" y="0"/>
                    <a:pt x="30" y="21"/>
                    <a:pt x="30" y="21"/>
                  </a:cubicBezTo>
                  <a:cubicBezTo>
                    <a:pt x="30" y="21"/>
                    <a:pt x="44" y="19"/>
                    <a:pt x="51" y="25"/>
                  </a:cubicBezTo>
                  <a:cubicBezTo>
                    <a:pt x="58" y="30"/>
                    <a:pt x="67" y="43"/>
                    <a:pt x="70" y="49"/>
                  </a:cubicBezTo>
                  <a:cubicBezTo>
                    <a:pt x="72" y="55"/>
                    <a:pt x="75" y="66"/>
                    <a:pt x="82" y="75"/>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1" name="Autoforma 3">
              <a:extLst>
                <a:ext uri="{FF2B5EF4-FFF2-40B4-BE49-F238E27FC236}">
                  <a16:creationId xmlns:a16="http://schemas.microsoft.com/office/drawing/2014/main" id="{CBAFF68D-D572-4371-A91E-AC6024B691FF}"/>
                </a:ext>
              </a:extLst>
            </p:cNvPr>
            <p:cNvSpPr>
              <a:spLocks noChangeAspect="1" noChangeArrowheads="1" noTextEdit="1"/>
            </p:cNvSpPr>
            <p:nvPr/>
          </p:nvSpPr>
          <p:spPr bwMode="auto">
            <a:xfrm>
              <a:off x="4905375" y="3141662"/>
              <a:ext cx="247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2" name="Forma libre 6">
              <a:extLst>
                <a:ext uri="{FF2B5EF4-FFF2-40B4-BE49-F238E27FC236}">
                  <a16:creationId xmlns:a16="http://schemas.microsoft.com/office/drawing/2014/main" id="{48C4C649-8470-4879-B490-47F99A11E63F}"/>
                </a:ext>
              </a:extLst>
            </p:cNvPr>
            <p:cNvSpPr>
              <a:spLocks/>
            </p:cNvSpPr>
            <p:nvPr/>
          </p:nvSpPr>
          <p:spPr bwMode="auto">
            <a:xfrm>
              <a:off x="6610350" y="4210050"/>
              <a:ext cx="752475" cy="1301750"/>
            </a:xfrm>
            <a:custGeom>
              <a:avLst/>
              <a:gdLst>
                <a:gd name="T0" fmla="*/ 36 w 131"/>
                <a:gd name="T1" fmla="*/ 0 h 227"/>
                <a:gd name="T2" fmla="*/ 0 w 131"/>
                <a:gd name="T3" fmla="*/ 22 h 227"/>
                <a:gd name="T4" fmla="*/ 94 w 131"/>
                <a:gd name="T5" fmla="*/ 215 h 227"/>
                <a:gd name="T6" fmla="*/ 130 w 131"/>
                <a:gd name="T7" fmla="*/ 168 h 227"/>
                <a:gd name="T8" fmla="*/ 36 w 131"/>
                <a:gd name="T9" fmla="*/ 0 h 227"/>
              </a:gdLst>
              <a:ahLst/>
              <a:cxnLst>
                <a:cxn ang="0">
                  <a:pos x="T0" y="T1"/>
                </a:cxn>
                <a:cxn ang="0">
                  <a:pos x="T2" y="T3"/>
                </a:cxn>
                <a:cxn ang="0">
                  <a:pos x="T4" y="T5"/>
                </a:cxn>
                <a:cxn ang="0">
                  <a:pos x="T6" y="T7"/>
                </a:cxn>
                <a:cxn ang="0">
                  <a:pos x="T8" y="T9"/>
                </a:cxn>
              </a:cxnLst>
              <a:rect l="0" t="0" r="r" b="b"/>
              <a:pathLst>
                <a:path w="131" h="227">
                  <a:moveTo>
                    <a:pt x="36" y="0"/>
                  </a:moveTo>
                  <a:cubicBezTo>
                    <a:pt x="36" y="0"/>
                    <a:pt x="5" y="19"/>
                    <a:pt x="0" y="22"/>
                  </a:cubicBezTo>
                  <a:cubicBezTo>
                    <a:pt x="0" y="22"/>
                    <a:pt x="64" y="203"/>
                    <a:pt x="94" y="215"/>
                  </a:cubicBezTo>
                  <a:cubicBezTo>
                    <a:pt x="124" y="227"/>
                    <a:pt x="131" y="194"/>
                    <a:pt x="130" y="168"/>
                  </a:cubicBezTo>
                  <a:cubicBezTo>
                    <a:pt x="129" y="138"/>
                    <a:pt x="99" y="55"/>
                    <a:pt x="36" y="0"/>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3" name="Forma libre 7">
              <a:extLst>
                <a:ext uri="{FF2B5EF4-FFF2-40B4-BE49-F238E27FC236}">
                  <a16:creationId xmlns:a16="http://schemas.microsoft.com/office/drawing/2014/main" id="{A6D0BE20-D8F3-4E9A-9E7A-BC6FFF63D4D3}"/>
                </a:ext>
              </a:extLst>
            </p:cNvPr>
            <p:cNvSpPr>
              <a:spLocks/>
            </p:cNvSpPr>
            <p:nvPr/>
          </p:nvSpPr>
          <p:spPr bwMode="auto">
            <a:xfrm>
              <a:off x="4883150" y="5529263"/>
              <a:ext cx="2451100" cy="257175"/>
            </a:xfrm>
            <a:custGeom>
              <a:avLst/>
              <a:gdLst>
                <a:gd name="T0" fmla="*/ 1544 w 1544"/>
                <a:gd name="T1" fmla="*/ 162 h 162"/>
                <a:gd name="T2" fmla="*/ 0 w 1544"/>
                <a:gd name="T3" fmla="*/ 162 h 162"/>
                <a:gd name="T4" fmla="*/ 156 w 1544"/>
                <a:gd name="T5" fmla="*/ 0 h 162"/>
                <a:gd name="T6" fmla="*/ 1436 w 1544"/>
                <a:gd name="T7" fmla="*/ 0 h 162"/>
                <a:gd name="T8" fmla="*/ 1544 w 1544"/>
                <a:gd name="T9" fmla="*/ 162 h 162"/>
              </a:gdLst>
              <a:ahLst/>
              <a:cxnLst>
                <a:cxn ang="0">
                  <a:pos x="T0" y="T1"/>
                </a:cxn>
                <a:cxn ang="0">
                  <a:pos x="T2" y="T3"/>
                </a:cxn>
                <a:cxn ang="0">
                  <a:pos x="T4" y="T5"/>
                </a:cxn>
                <a:cxn ang="0">
                  <a:pos x="T6" y="T7"/>
                </a:cxn>
                <a:cxn ang="0">
                  <a:pos x="T8" y="T9"/>
                </a:cxn>
              </a:cxnLst>
              <a:rect l="0" t="0" r="r" b="b"/>
              <a:pathLst>
                <a:path w="1544" h="162">
                  <a:moveTo>
                    <a:pt x="1544" y="162"/>
                  </a:moveTo>
                  <a:lnTo>
                    <a:pt x="0" y="162"/>
                  </a:lnTo>
                  <a:lnTo>
                    <a:pt x="156" y="0"/>
                  </a:lnTo>
                  <a:lnTo>
                    <a:pt x="1436" y="0"/>
                  </a:lnTo>
                  <a:lnTo>
                    <a:pt x="1544" y="162"/>
                  </a:lnTo>
                  <a:close/>
                </a:path>
              </a:pathLst>
            </a:custGeom>
            <a:gradFill flip="none" rotWithShape="1">
              <a:gsLst>
                <a:gs pos="0">
                  <a:srgbClr val="6FC9E0"/>
                </a:gs>
                <a:gs pos="39000">
                  <a:srgbClr val="4BC3E2"/>
                </a:gs>
                <a:gs pos="85000">
                  <a:srgbClr val="030341"/>
                </a:gs>
              </a:gsLst>
              <a:path path="circle">
                <a:fillToRect l="50000" t="130000" r="50000" b="-30000"/>
              </a:path>
              <a:tileRect/>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14" name="Forma libre 8">
              <a:extLst>
                <a:ext uri="{FF2B5EF4-FFF2-40B4-BE49-F238E27FC236}">
                  <a16:creationId xmlns:a16="http://schemas.microsoft.com/office/drawing/2014/main" id="{91E2CD51-2ACF-4F68-863C-840F1804E8B5}"/>
                </a:ext>
              </a:extLst>
            </p:cNvPr>
            <p:cNvSpPr>
              <a:spLocks/>
            </p:cNvSpPr>
            <p:nvPr/>
          </p:nvSpPr>
          <p:spPr bwMode="auto">
            <a:xfrm>
              <a:off x="5313363" y="4187825"/>
              <a:ext cx="1520825" cy="1598613"/>
            </a:xfrm>
            <a:custGeom>
              <a:avLst/>
              <a:gdLst>
                <a:gd name="T0" fmla="*/ 265 w 265"/>
                <a:gd name="T1" fmla="*/ 279 h 279"/>
                <a:gd name="T2" fmla="*/ 25 w 265"/>
                <a:gd name="T3" fmla="*/ 279 h 279"/>
                <a:gd name="T4" fmla="*/ 20 w 265"/>
                <a:gd name="T5" fmla="*/ 234 h 279"/>
                <a:gd name="T6" fmla="*/ 20 w 265"/>
                <a:gd name="T7" fmla="*/ 230 h 279"/>
                <a:gd name="T8" fmla="*/ 13 w 265"/>
                <a:gd name="T9" fmla="*/ 171 h 279"/>
                <a:gd name="T10" fmla="*/ 11 w 265"/>
                <a:gd name="T11" fmla="*/ 150 h 279"/>
                <a:gd name="T12" fmla="*/ 10 w 265"/>
                <a:gd name="T13" fmla="*/ 129 h 279"/>
                <a:gd name="T14" fmla="*/ 10 w 265"/>
                <a:gd name="T15" fmla="*/ 34 h 279"/>
                <a:gd name="T16" fmla="*/ 10 w 265"/>
                <a:gd name="T17" fmla="*/ 34 h 279"/>
                <a:gd name="T18" fmla="*/ 65 w 265"/>
                <a:gd name="T19" fmla="*/ 17 h 279"/>
                <a:gd name="T20" fmla="*/ 86 w 265"/>
                <a:gd name="T21" fmla="*/ 1 h 279"/>
                <a:gd name="T22" fmla="*/ 131 w 265"/>
                <a:gd name="T23" fmla="*/ 3 h 279"/>
                <a:gd name="T24" fmla="*/ 132 w 265"/>
                <a:gd name="T25" fmla="*/ 3 h 279"/>
                <a:gd name="T26" fmla="*/ 132 w 265"/>
                <a:gd name="T27" fmla="*/ 3 h 279"/>
                <a:gd name="T28" fmla="*/ 133 w 265"/>
                <a:gd name="T29" fmla="*/ 3 h 279"/>
                <a:gd name="T30" fmla="*/ 169 w 265"/>
                <a:gd name="T31" fmla="*/ 12 h 279"/>
                <a:gd name="T32" fmla="*/ 170 w 265"/>
                <a:gd name="T33" fmla="*/ 13 h 279"/>
                <a:gd name="T34" fmla="*/ 170 w 265"/>
                <a:gd name="T35" fmla="*/ 13 h 279"/>
                <a:gd name="T36" fmla="*/ 171 w 265"/>
                <a:gd name="T37" fmla="*/ 26 h 279"/>
                <a:gd name="T38" fmla="*/ 197 w 265"/>
                <a:gd name="T39" fmla="*/ 31 h 279"/>
                <a:gd name="T40" fmla="*/ 201 w 265"/>
                <a:gd name="T41" fmla="*/ 32 h 279"/>
                <a:gd name="T42" fmla="*/ 251 w 265"/>
                <a:gd name="T43" fmla="*/ 105 h 279"/>
                <a:gd name="T44" fmla="*/ 255 w 265"/>
                <a:gd name="T45" fmla="*/ 151 h 279"/>
                <a:gd name="T46" fmla="*/ 259 w 265"/>
                <a:gd name="T47" fmla="*/ 192 h 279"/>
                <a:gd name="T48" fmla="*/ 262 w 265"/>
                <a:gd name="T49" fmla="*/ 234 h 279"/>
                <a:gd name="T50" fmla="*/ 264 w 265"/>
                <a:gd name="T51" fmla="*/ 266 h 279"/>
                <a:gd name="T52" fmla="*/ 264 w 265"/>
                <a:gd name="T53" fmla="*/ 266 h 279"/>
                <a:gd name="T54" fmla="*/ 265 w 265"/>
                <a:gd name="T5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 h="279">
                  <a:moveTo>
                    <a:pt x="265" y="279"/>
                  </a:moveTo>
                  <a:cubicBezTo>
                    <a:pt x="25" y="279"/>
                    <a:pt x="25" y="279"/>
                    <a:pt x="25" y="279"/>
                  </a:cubicBezTo>
                  <a:cubicBezTo>
                    <a:pt x="25" y="273"/>
                    <a:pt x="23" y="256"/>
                    <a:pt x="20" y="234"/>
                  </a:cubicBezTo>
                  <a:cubicBezTo>
                    <a:pt x="20" y="232"/>
                    <a:pt x="20" y="231"/>
                    <a:pt x="20" y="230"/>
                  </a:cubicBezTo>
                  <a:cubicBezTo>
                    <a:pt x="17" y="211"/>
                    <a:pt x="15" y="191"/>
                    <a:pt x="13" y="171"/>
                  </a:cubicBezTo>
                  <a:cubicBezTo>
                    <a:pt x="13" y="164"/>
                    <a:pt x="12" y="157"/>
                    <a:pt x="11" y="150"/>
                  </a:cubicBezTo>
                  <a:cubicBezTo>
                    <a:pt x="11" y="143"/>
                    <a:pt x="11" y="136"/>
                    <a:pt x="10" y="129"/>
                  </a:cubicBezTo>
                  <a:cubicBezTo>
                    <a:pt x="8" y="78"/>
                    <a:pt x="0" y="42"/>
                    <a:pt x="10" y="34"/>
                  </a:cubicBezTo>
                  <a:cubicBezTo>
                    <a:pt x="10" y="34"/>
                    <a:pt x="10" y="34"/>
                    <a:pt x="10" y="34"/>
                  </a:cubicBezTo>
                  <a:cubicBezTo>
                    <a:pt x="19" y="26"/>
                    <a:pt x="65" y="17"/>
                    <a:pt x="65" y="17"/>
                  </a:cubicBezTo>
                  <a:cubicBezTo>
                    <a:pt x="65" y="17"/>
                    <a:pt x="70" y="2"/>
                    <a:pt x="86" y="1"/>
                  </a:cubicBezTo>
                  <a:cubicBezTo>
                    <a:pt x="102" y="0"/>
                    <a:pt x="118" y="1"/>
                    <a:pt x="131" y="3"/>
                  </a:cubicBezTo>
                  <a:cubicBezTo>
                    <a:pt x="131" y="3"/>
                    <a:pt x="132" y="3"/>
                    <a:pt x="132" y="3"/>
                  </a:cubicBezTo>
                  <a:cubicBezTo>
                    <a:pt x="132" y="3"/>
                    <a:pt x="132" y="3"/>
                    <a:pt x="132" y="3"/>
                  </a:cubicBezTo>
                  <a:cubicBezTo>
                    <a:pt x="132" y="3"/>
                    <a:pt x="133" y="3"/>
                    <a:pt x="133" y="3"/>
                  </a:cubicBezTo>
                  <a:cubicBezTo>
                    <a:pt x="152" y="6"/>
                    <a:pt x="167" y="10"/>
                    <a:pt x="169" y="12"/>
                  </a:cubicBezTo>
                  <a:cubicBezTo>
                    <a:pt x="170" y="12"/>
                    <a:pt x="170" y="13"/>
                    <a:pt x="170" y="13"/>
                  </a:cubicBezTo>
                  <a:cubicBezTo>
                    <a:pt x="170" y="13"/>
                    <a:pt x="170" y="13"/>
                    <a:pt x="170" y="13"/>
                  </a:cubicBezTo>
                  <a:cubicBezTo>
                    <a:pt x="171" y="22"/>
                    <a:pt x="171" y="26"/>
                    <a:pt x="171" y="26"/>
                  </a:cubicBezTo>
                  <a:cubicBezTo>
                    <a:pt x="171" y="26"/>
                    <a:pt x="184" y="32"/>
                    <a:pt x="197" y="31"/>
                  </a:cubicBezTo>
                  <a:cubicBezTo>
                    <a:pt x="198" y="31"/>
                    <a:pt x="199" y="31"/>
                    <a:pt x="201" y="32"/>
                  </a:cubicBezTo>
                  <a:cubicBezTo>
                    <a:pt x="216" y="35"/>
                    <a:pt x="247" y="62"/>
                    <a:pt x="251" y="105"/>
                  </a:cubicBezTo>
                  <a:cubicBezTo>
                    <a:pt x="252" y="117"/>
                    <a:pt x="254" y="133"/>
                    <a:pt x="255" y="151"/>
                  </a:cubicBezTo>
                  <a:cubicBezTo>
                    <a:pt x="256" y="164"/>
                    <a:pt x="257" y="178"/>
                    <a:pt x="259" y="192"/>
                  </a:cubicBezTo>
                  <a:cubicBezTo>
                    <a:pt x="260" y="207"/>
                    <a:pt x="261" y="221"/>
                    <a:pt x="262" y="234"/>
                  </a:cubicBezTo>
                  <a:cubicBezTo>
                    <a:pt x="263" y="246"/>
                    <a:pt x="263" y="258"/>
                    <a:pt x="264" y="266"/>
                  </a:cubicBezTo>
                  <a:cubicBezTo>
                    <a:pt x="264" y="266"/>
                    <a:pt x="264" y="266"/>
                    <a:pt x="264" y="266"/>
                  </a:cubicBezTo>
                  <a:cubicBezTo>
                    <a:pt x="264" y="272"/>
                    <a:pt x="265" y="277"/>
                    <a:pt x="265" y="27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5" name="Forma libre 9">
              <a:extLst>
                <a:ext uri="{FF2B5EF4-FFF2-40B4-BE49-F238E27FC236}">
                  <a16:creationId xmlns:a16="http://schemas.microsoft.com/office/drawing/2014/main" id="{319F10DD-B9D3-4B3A-8314-9802E27DC1C4}"/>
                </a:ext>
              </a:extLst>
            </p:cNvPr>
            <p:cNvSpPr>
              <a:spLocks/>
            </p:cNvSpPr>
            <p:nvPr/>
          </p:nvSpPr>
          <p:spPr bwMode="auto">
            <a:xfrm>
              <a:off x="4832350" y="4359275"/>
              <a:ext cx="1382713" cy="1152525"/>
            </a:xfrm>
            <a:custGeom>
              <a:avLst/>
              <a:gdLst>
                <a:gd name="T0" fmla="*/ 227 w 241"/>
                <a:gd name="T1" fmla="*/ 194 h 201"/>
                <a:gd name="T2" fmla="*/ 104 w 241"/>
                <a:gd name="T3" fmla="*/ 200 h 201"/>
                <a:gd name="T4" fmla="*/ 23 w 241"/>
                <a:gd name="T5" fmla="*/ 199 h 201"/>
                <a:gd name="T6" fmla="*/ 38 w 241"/>
                <a:gd name="T7" fmla="*/ 83 h 201"/>
                <a:gd name="T8" fmla="*/ 94 w 241"/>
                <a:gd name="T9" fmla="*/ 4 h 201"/>
                <a:gd name="T10" fmla="*/ 94 w 241"/>
                <a:gd name="T11" fmla="*/ 4 h 201"/>
                <a:gd name="T12" fmla="*/ 106 w 241"/>
                <a:gd name="T13" fmla="*/ 1 h 201"/>
                <a:gd name="T14" fmla="*/ 143 w 241"/>
                <a:gd name="T15" fmla="*/ 57 h 201"/>
                <a:gd name="T16" fmla="*/ 95 w 241"/>
                <a:gd name="T17" fmla="*/ 120 h 201"/>
                <a:gd name="T18" fmla="*/ 76 w 241"/>
                <a:gd name="T19" fmla="*/ 141 h 201"/>
                <a:gd name="T20" fmla="*/ 97 w 241"/>
                <a:gd name="T21" fmla="*/ 141 h 201"/>
                <a:gd name="T22" fmla="*/ 239 w 241"/>
                <a:gd name="T23" fmla="*/ 164 h 201"/>
                <a:gd name="T24" fmla="*/ 227 w 241"/>
                <a:gd name="T25" fmla="*/ 1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01">
                  <a:moveTo>
                    <a:pt x="227" y="194"/>
                  </a:moveTo>
                  <a:cubicBezTo>
                    <a:pt x="224" y="194"/>
                    <a:pt x="160" y="198"/>
                    <a:pt x="104" y="200"/>
                  </a:cubicBezTo>
                  <a:cubicBezTo>
                    <a:pt x="66" y="201"/>
                    <a:pt x="32" y="201"/>
                    <a:pt x="23" y="199"/>
                  </a:cubicBezTo>
                  <a:cubicBezTo>
                    <a:pt x="0" y="193"/>
                    <a:pt x="5" y="167"/>
                    <a:pt x="38" y="83"/>
                  </a:cubicBezTo>
                  <a:cubicBezTo>
                    <a:pt x="59" y="29"/>
                    <a:pt x="80" y="10"/>
                    <a:pt x="94" y="4"/>
                  </a:cubicBezTo>
                  <a:cubicBezTo>
                    <a:pt x="94" y="4"/>
                    <a:pt x="94" y="4"/>
                    <a:pt x="94" y="4"/>
                  </a:cubicBezTo>
                  <a:cubicBezTo>
                    <a:pt x="101" y="0"/>
                    <a:pt x="106" y="1"/>
                    <a:pt x="106" y="1"/>
                  </a:cubicBezTo>
                  <a:cubicBezTo>
                    <a:pt x="123" y="0"/>
                    <a:pt x="145" y="42"/>
                    <a:pt x="143" y="57"/>
                  </a:cubicBezTo>
                  <a:cubicBezTo>
                    <a:pt x="142" y="66"/>
                    <a:pt x="115" y="98"/>
                    <a:pt x="95" y="120"/>
                  </a:cubicBezTo>
                  <a:cubicBezTo>
                    <a:pt x="85" y="132"/>
                    <a:pt x="76" y="141"/>
                    <a:pt x="76" y="141"/>
                  </a:cubicBezTo>
                  <a:cubicBezTo>
                    <a:pt x="76" y="141"/>
                    <a:pt x="85" y="141"/>
                    <a:pt x="97" y="141"/>
                  </a:cubicBezTo>
                  <a:cubicBezTo>
                    <a:pt x="139" y="142"/>
                    <a:pt x="228" y="145"/>
                    <a:pt x="239" y="164"/>
                  </a:cubicBezTo>
                  <a:cubicBezTo>
                    <a:pt x="241" y="169"/>
                    <a:pt x="233" y="194"/>
                    <a:pt x="227" y="194"/>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6" name="Forma libre 10">
              <a:extLst>
                <a:ext uri="{FF2B5EF4-FFF2-40B4-BE49-F238E27FC236}">
                  <a16:creationId xmlns:a16="http://schemas.microsoft.com/office/drawing/2014/main" id="{5849D18F-42AB-4436-A00E-CCB48479C93C}"/>
                </a:ext>
              </a:extLst>
            </p:cNvPr>
            <p:cNvSpPr>
              <a:spLocks/>
            </p:cNvSpPr>
            <p:nvPr/>
          </p:nvSpPr>
          <p:spPr bwMode="auto">
            <a:xfrm>
              <a:off x="6450013" y="4960938"/>
              <a:ext cx="333375" cy="750888"/>
            </a:xfrm>
            <a:custGeom>
              <a:avLst/>
              <a:gdLst>
                <a:gd name="T0" fmla="*/ 66 w 66"/>
                <a:gd name="T1" fmla="*/ 131 h 131"/>
                <a:gd name="T2" fmla="*/ 23 w 66"/>
                <a:gd name="T3" fmla="*/ 68 h 131"/>
                <a:gd name="T4" fmla="*/ 4 w 66"/>
                <a:gd name="T5" fmla="*/ 25 h 131"/>
                <a:gd name="T6" fmla="*/ 57 w 66"/>
                <a:gd name="T7" fmla="*/ 16 h 131"/>
                <a:gd name="T8" fmla="*/ 64 w 66"/>
                <a:gd name="T9" fmla="*/ 99 h 131"/>
                <a:gd name="T10" fmla="*/ 66 w 66"/>
                <a:gd name="T11" fmla="*/ 131 h 131"/>
              </a:gdLst>
              <a:ahLst/>
              <a:cxnLst>
                <a:cxn ang="0">
                  <a:pos x="T0" y="T1"/>
                </a:cxn>
                <a:cxn ang="0">
                  <a:pos x="T2" y="T3"/>
                </a:cxn>
                <a:cxn ang="0">
                  <a:pos x="T4" y="T5"/>
                </a:cxn>
                <a:cxn ang="0">
                  <a:pos x="T6" y="T7"/>
                </a:cxn>
                <a:cxn ang="0">
                  <a:pos x="T8" y="T9"/>
                </a:cxn>
                <a:cxn ang="0">
                  <a:pos x="T10" y="T11"/>
                </a:cxn>
              </a:cxnLst>
              <a:rect l="0" t="0" r="r" b="b"/>
              <a:pathLst>
                <a:path w="66" h="131">
                  <a:moveTo>
                    <a:pt x="66" y="131"/>
                  </a:moveTo>
                  <a:cubicBezTo>
                    <a:pt x="61" y="107"/>
                    <a:pt x="42" y="83"/>
                    <a:pt x="23" y="68"/>
                  </a:cubicBezTo>
                  <a:cubicBezTo>
                    <a:pt x="0" y="51"/>
                    <a:pt x="4" y="25"/>
                    <a:pt x="4" y="25"/>
                  </a:cubicBezTo>
                  <a:cubicBezTo>
                    <a:pt x="21" y="0"/>
                    <a:pt x="41" y="5"/>
                    <a:pt x="57" y="16"/>
                  </a:cubicBezTo>
                  <a:cubicBezTo>
                    <a:pt x="59" y="43"/>
                    <a:pt x="62" y="74"/>
                    <a:pt x="64" y="99"/>
                  </a:cubicBezTo>
                  <a:cubicBezTo>
                    <a:pt x="65" y="111"/>
                    <a:pt x="65" y="123"/>
                    <a:pt x="66" y="131"/>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7" name="Forma libre: Forma 21">
              <a:extLst>
                <a:ext uri="{FF2B5EF4-FFF2-40B4-BE49-F238E27FC236}">
                  <a16:creationId xmlns:a16="http://schemas.microsoft.com/office/drawing/2014/main" id="{D1D8B039-3C85-439E-9B4E-0AE3B0227E37}"/>
                </a:ext>
              </a:extLst>
            </p:cNvPr>
            <p:cNvSpPr/>
            <p:nvPr/>
          </p:nvSpPr>
          <p:spPr>
            <a:xfrm rot="20364014">
              <a:off x="6924390" y="4583236"/>
              <a:ext cx="305126" cy="641501"/>
            </a:xfrm>
            <a:custGeom>
              <a:avLst/>
              <a:gdLst>
                <a:gd name="connsiteX0" fmla="*/ 793 w 453638"/>
                <a:gd name="connsiteY0" fmla="*/ 10752 h 953733"/>
                <a:gd name="connsiteX1" fmla="*/ 331787 w 453638"/>
                <a:gd name="connsiteY1" fmla="*/ 467952 h 953733"/>
                <a:gd name="connsiteX2" fmla="*/ 436562 w 453638"/>
                <a:gd name="connsiteY2" fmla="*/ 944202 h 953733"/>
                <a:gd name="connsiteX3" fmla="*/ 793 w 453638"/>
                <a:gd name="connsiteY3" fmla="*/ 10752 h 953733"/>
              </a:gdLst>
              <a:ahLst/>
              <a:cxnLst>
                <a:cxn ang="0">
                  <a:pos x="connsiteX0" y="connsiteY0"/>
                </a:cxn>
                <a:cxn ang="0">
                  <a:pos x="connsiteX1" y="connsiteY1"/>
                </a:cxn>
                <a:cxn ang="0">
                  <a:pos x="connsiteX2" y="connsiteY2"/>
                </a:cxn>
                <a:cxn ang="0">
                  <a:pos x="connsiteX3" y="connsiteY3"/>
                </a:cxn>
              </a:cxnLst>
              <a:rect l="l" t="t" r="r" b="b"/>
              <a:pathLst>
                <a:path w="453638" h="953733">
                  <a:moveTo>
                    <a:pt x="793" y="10752"/>
                  </a:moveTo>
                  <a:cubicBezTo>
                    <a:pt x="-16669" y="-68623"/>
                    <a:pt x="259159" y="312377"/>
                    <a:pt x="331787" y="467952"/>
                  </a:cubicBezTo>
                  <a:cubicBezTo>
                    <a:pt x="404415" y="623527"/>
                    <a:pt x="490934" y="1020005"/>
                    <a:pt x="436562" y="944202"/>
                  </a:cubicBezTo>
                  <a:cubicBezTo>
                    <a:pt x="382190" y="868399"/>
                    <a:pt x="18255" y="90127"/>
                    <a:pt x="793" y="10752"/>
                  </a:cubicBezTo>
                  <a:close/>
                </a:path>
              </a:pathLst>
            </a:custGeom>
            <a:gradFill flip="none" rotWithShape="1">
              <a:gsLst>
                <a:gs pos="100000">
                  <a:srgbClr val="7289F2">
                    <a:alpha val="0"/>
                  </a:srgbClr>
                </a:gs>
                <a:gs pos="26000">
                  <a:srgbClr val="7289F2">
                    <a:alpha val="54000"/>
                  </a:srgbClr>
                </a:gs>
              </a:gsLst>
              <a:lin ang="78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18" name="Forma libre 11">
              <a:extLst>
                <a:ext uri="{FF2B5EF4-FFF2-40B4-BE49-F238E27FC236}">
                  <a16:creationId xmlns:a16="http://schemas.microsoft.com/office/drawing/2014/main" id="{9C6C3AB2-1F41-4F9F-A40A-34C6948A2EEB}"/>
                </a:ext>
              </a:extLst>
            </p:cNvPr>
            <p:cNvSpPr>
              <a:spLocks/>
            </p:cNvSpPr>
            <p:nvPr/>
          </p:nvSpPr>
          <p:spPr bwMode="auto">
            <a:xfrm>
              <a:off x="6065838" y="4297363"/>
              <a:ext cx="1435100" cy="1168400"/>
            </a:xfrm>
            <a:custGeom>
              <a:avLst/>
              <a:gdLst>
                <a:gd name="T0" fmla="*/ 11 w 250"/>
                <a:gd name="T1" fmla="*/ 49 h 204"/>
                <a:gd name="T2" fmla="*/ 103 w 250"/>
                <a:gd name="T3" fmla="*/ 27 h 204"/>
                <a:gd name="T4" fmla="*/ 211 w 250"/>
                <a:gd name="T5" fmla="*/ 135 h 204"/>
                <a:gd name="T6" fmla="*/ 179 w 250"/>
                <a:gd name="T7" fmla="*/ 196 h 204"/>
                <a:gd name="T8" fmla="*/ 10 w 250"/>
                <a:gd name="T9" fmla="*/ 49 h 204"/>
                <a:gd name="T10" fmla="*/ 11 w 250"/>
                <a:gd name="T11" fmla="*/ 49 h 204"/>
              </a:gdLst>
              <a:ahLst/>
              <a:cxnLst>
                <a:cxn ang="0">
                  <a:pos x="T0" y="T1"/>
                </a:cxn>
                <a:cxn ang="0">
                  <a:pos x="T2" y="T3"/>
                </a:cxn>
                <a:cxn ang="0">
                  <a:pos x="T4" y="T5"/>
                </a:cxn>
                <a:cxn ang="0">
                  <a:pos x="T6" y="T7"/>
                </a:cxn>
                <a:cxn ang="0">
                  <a:pos x="T8" y="T9"/>
                </a:cxn>
                <a:cxn ang="0">
                  <a:pos x="T10" y="T11"/>
                </a:cxn>
              </a:cxnLst>
              <a:rect l="0" t="0" r="r" b="b"/>
              <a:pathLst>
                <a:path w="250" h="204">
                  <a:moveTo>
                    <a:pt x="11" y="49"/>
                  </a:moveTo>
                  <a:cubicBezTo>
                    <a:pt x="25" y="11"/>
                    <a:pt x="73" y="0"/>
                    <a:pt x="103" y="27"/>
                  </a:cubicBezTo>
                  <a:cubicBezTo>
                    <a:pt x="136" y="58"/>
                    <a:pt x="187" y="105"/>
                    <a:pt x="211" y="135"/>
                  </a:cubicBezTo>
                  <a:cubicBezTo>
                    <a:pt x="250" y="180"/>
                    <a:pt x="199" y="204"/>
                    <a:pt x="179" y="196"/>
                  </a:cubicBezTo>
                  <a:cubicBezTo>
                    <a:pt x="117" y="171"/>
                    <a:pt x="0" y="117"/>
                    <a:pt x="10" y="49"/>
                  </a:cubicBezTo>
                  <a:cubicBezTo>
                    <a:pt x="10" y="49"/>
                    <a:pt x="11" y="49"/>
                    <a:pt x="11" y="49"/>
                  </a:cubicBezTo>
                  <a:close/>
                </a:path>
              </a:pathLst>
            </a:custGeom>
            <a:solidFill>
              <a:srgbClr val="E5E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19" name="Forma libre 12">
              <a:extLst>
                <a:ext uri="{FF2B5EF4-FFF2-40B4-BE49-F238E27FC236}">
                  <a16:creationId xmlns:a16="http://schemas.microsoft.com/office/drawing/2014/main" id="{53D9C9B8-8241-4452-98F4-6F4696E0228C}"/>
                </a:ext>
              </a:extLst>
            </p:cNvPr>
            <p:cNvSpPr>
              <a:spLocks/>
            </p:cNvSpPr>
            <p:nvPr/>
          </p:nvSpPr>
          <p:spPr bwMode="auto">
            <a:xfrm>
              <a:off x="5664200" y="3127375"/>
              <a:ext cx="809625" cy="1135063"/>
            </a:xfrm>
            <a:custGeom>
              <a:avLst/>
              <a:gdLst>
                <a:gd name="T0" fmla="*/ 138 w 141"/>
                <a:gd name="T1" fmla="*/ 142 h 198"/>
                <a:gd name="T2" fmla="*/ 136 w 141"/>
                <a:gd name="T3" fmla="*/ 150 h 198"/>
                <a:gd name="T4" fmla="*/ 134 w 141"/>
                <a:gd name="T5" fmla="*/ 170 h 198"/>
                <a:gd name="T6" fmla="*/ 128 w 141"/>
                <a:gd name="T7" fmla="*/ 178 h 198"/>
                <a:gd name="T8" fmla="*/ 125 w 141"/>
                <a:gd name="T9" fmla="*/ 179 h 198"/>
                <a:gd name="T10" fmla="*/ 115 w 141"/>
                <a:gd name="T11" fmla="*/ 178 h 198"/>
                <a:gd name="T12" fmla="*/ 109 w 141"/>
                <a:gd name="T13" fmla="*/ 198 h 198"/>
                <a:gd name="T14" fmla="*/ 108 w 141"/>
                <a:gd name="T15" fmla="*/ 197 h 198"/>
                <a:gd name="T16" fmla="*/ 71 w 141"/>
                <a:gd name="T17" fmla="*/ 188 h 198"/>
                <a:gd name="T18" fmla="*/ 71 w 141"/>
                <a:gd name="T19" fmla="*/ 188 h 198"/>
                <a:gd name="T20" fmla="*/ 70 w 141"/>
                <a:gd name="T21" fmla="*/ 188 h 198"/>
                <a:gd name="T22" fmla="*/ 25 w 141"/>
                <a:gd name="T23" fmla="*/ 186 h 198"/>
                <a:gd name="T24" fmla="*/ 26 w 141"/>
                <a:gd name="T25" fmla="*/ 157 h 198"/>
                <a:gd name="T26" fmla="*/ 19 w 141"/>
                <a:gd name="T27" fmla="*/ 125 h 198"/>
                <a:gd name="T28" fmla="*/ 9 w 141"/>
                <a:gd name="T29" fmla="*/ 99 h 198"/>
                <a:gd name="T30" fmla="*/ 0 w 141"/>
                <a:gd name="T31" fmla="*/ 72 h 198"/>
                <a:gd name="T32" fmla="*/ 34 w 141"/>
                <a:gd name="T33" fmla="*/ 18 h 198"/>
                <a:gd name="T34" fmla="*/ 57 w 141"/>
                <a:gd name="T35" fmla="*/ 7 h 198"/>
                <a:gd name="T36" fmla="*/ 76 w 141"/>
                <a:gd name="T37" fmla="*/ 0 h 198"/>
                <a:gd name="T38" fmla="*/ 92 w 141"/>
                <a:gd name="T39" fmla="*/ 9 h 198"/>
                <a:gd name="T40" fmla="*/ 112 w 141"/>
                <a:gd name="T41" fmla="*/ 11 h 198"/>
                <a:gd name="T42" fmla="*/ 124 w 141"/>
                <a:gd name="T43" fmla="*/ 24 h 198"/>
                <a:gd name="T44" fmla="*/ 134 w 141"/>
                <a:gd name="T45" fmla="*/ 37 h 198"/>
                <a:gd name="T46" fmla="*/ 134 w 141"/>
                <a:gd name="T47" fmla="*/ 38 h 198"/>
                <a:gd name="T48" fmla="*/ 134 w 141"/>
                <a:gd name="T49" fmla="*/ 38 h 198"/>
                <a:gd name="T50" fmla="*/ 133 w 141"/>
                <a:gd name="T51" fmla="*/ 39 h 198"/>
                <a:gd name="T52" fmla="*/ 132 w 141"/>
                <a:gd name="T53" fmla="*/ 41 h 198"/>
                <a:gd name="T54" fmla="*/ 131 w 141"/>
                <a:gd name="T55" fmla="*/ 42 h 198"/>
                <a:gd name="T56" fmla="*/ 130 w 141"/>
                <a:gd name="T57" fmla="*/ 42 h 198"/>
                <a:gd name="T58" fmla="*/ 129 w 141"/>
                <a:gd name="T59" fmla="*/ 43 h 198"/>
                <a:gd name="T60" fmla="*/ 129 w 141"/>
                <a:gd name="T61" fmla="*/ 43 h 198"/>
                <a:gd name="T62" fmla="*/ 138 w 141"/>
                <a:gd name="T63" fmla="*/ 90 h 198"/>
                <a:gd name="T64" fmla="*/ 139 w 141"/>
                <a:gd name="T65" fmla="*/ 113 h 198"/>
                <a:gd name="T66" fmla="*/ 138 w 141"/>
                <a:gd name="T6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198">
                  <a:moveTo>
                    <a:pt x="138" y="142"/>
                  </a:moveTo>
                  <a:cubicBezTo>
                    <a:pt x="138" y="145"/>
                    <a:pt x="137" y="147"/>
                    <a:pt x="136" y="150"/>
                  </a:cubicBezTo>
                  <a:cubicBezTo>
                    <a:pt x="136" y="151"/>
                    <a:pt x="135" y="166"/>
                    <a:pt x="134" y="170"/>
                  </a:cubicBezTo>
                  <a:cubicBezTo>
                    <a:pt x="134" y="172"/>
                    <a:pt x="132" y="177"/>
                    <a:pt x="128" y="178"/>
                  </a:cubicBezTo>
                  <a:cubicBezTo>
                    <a:pt x="127" y="179"/>
                    <a:pt x="126" y="179"/>
                    <a:pt x="125" y="179"/>
                  </a:cubicBezTo>
                  <a:cubicBezTo>
                    <a:pt x="118" y="178"/>
                    <a:pt x="115" y="178"/>
                    <a:pt x="115" y="178"/>
                  </a:cubicBezTo>
                  <a:cubicBezTo>
                    <a:pt x="115" y="178"/>
                    <a:pt x="108" y="189"/>
                    <a:pt x="109" y="198"/>
                  </a:cubicBezTo>
                  <a:cubicBezTo>
                    <a:pt x="109" y="198"/>
                    <a:pt x="109" y="197"/>
                    <a:pt x="108" y="197"/>
                  </a:cubicBezTo>
                  <a:cubicBezTo>
                    <a:pt x="106" y="195"/>
                    <a:pt x="91" y="191"/>
                    <a:pt x="71" y="188"/>
                  </a:cubicBezTo>
                  <a:cubicBezTo>
                    <a:pt x="71" y="188"/>
                    <a:pt x="71" y="188"/>
                    <a:pt x="71" y="188"/>
                  </a:cubicBezTo>
                  <a:cubicBezTo>
                    <a:pt x="71" y="188"/>
                    <a:pt x="70" y="188"/>
                    <a:pt x="70" y="188"/>
                  </a:cubicBezTo>
                  <a:cubicBezTo>
                    <a:pt x="57" y="186"/>
                    <a:pt x="41" y="185"/>
                    <a:pt x="25" y="186"/>
                  </a:cubicBezTo>
                  <a:cubicBezTo>
                    <a:pt x="25" y="186"/>
                    <a:pt x="27" y="173"/>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9" y="43"/>
                    <a:pt x="139" y="82"/>
                    <a:pt x="138" y="90"/>
                  </a:cubicBezTo>
                  <a:cubicBezTo>
                    <a:pt x="138" y="97"/>
                    <a:pt x="137" y="106"/>
                    <a:pt x="139" y="113"/>
                  </a:cubicBezTo>
                  <a:cubicBezTo>
                    <a:pt x="141" y="118"/>
                    <a:pt x="141" y="129"/>
                    <a:pt x="138" y="142"/>
                  </a:cubicBezTo>
                  <a:close/>
                </a:path>
              </a:pathLst>
            </a:custGeom>
            <a:solidFill>
              <a:srgbClr val="F8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 name="Forma libre 13">
              <a:extLst>
                <a:ext uri="{FF2B5EF4-FFF2-40B4-BE49-F238E27FC236}">
                  <a16:creationId xmlns:a16="http://schemas.microsoft.com/office/drawing/2014/main" id="{104737AB-59A7-4247-842C-6F97799DA28F}"/>
                </a:ext>
              </a:extLst>
            </p:cNvPr>
            <p:cNvSpPr>
              <a:spLocks/>
            </p:cNvSpPr>
            <p:nvPr/>
          </p:nvSpPr>
          <p:spPr bwMode="auto">
            <a:xfrm>
              <a:off x="5664200" y="3127375"/>
              <a:ext cx="781050" cy="900113"/>
            </a:xfrm>
            <a:custGeom>
              <a:avLst/>
              <a:gdLst>
                <a:gd name="T0" fmla="*/ 134 w 136"/>
                <a:gd name="T1" fmla="*/ 37 h 157"/>
                <a:gd name="T2" fmla="*/ 134 w 136"/>
                <a:gd name="T3" fmla="*/ 38 h 157"/>
                <a:gd name="T4" fmla="*/ 134 w 136"/>
                <a:gd name="T5" fmla="*/ 38 h 157"/>
                <a:gd name="T6" fmla="*/ 133 w 136"/>
                <a:gd name="T7" fmla="*/ 39 h 157"/>
                <a:gd name="T8" fmla="*/ 132 w 136"/>
                <a:gd name="T9" fmla="*/ 41 h 157"/>
                <a:gd name="T10" fmla="*/ 129 w 136"/>
                <a:gd name="T11" fmla="*/ 43 h 157"/>
                <a:gd name="T12" fmla="*/ 129 w 136"/>
                <a:gd name="T13" fmla="*/ 43 h 157"/>
                <a:gd name="T14" fmla="*/ 127 w 136"/>
                <a:gd name="T15" fmla="*/ 79 h 157"/>
                <a:gd name="T16" fmla="*/ 97 w 136"/>
                <a:gd name="T17" fmla="*/ 111 h 157"/>
                <a:gd name="T18" fmla="*/ 85 w 136"/>
                <a:gd name="T19" fmla="*/ 140 h 157"/>
                <a:gd name="T20" fmla="*/ 85 w 136"/>
                <a:gd name="T21" fmla="*/ 157 h 157"/>
                <a:gd name="T22" fmla="*/ 26 w 136"/>
                <a:gd name="T23" fmla="*/ 157 h 157"/>
                <a:gd name="T24" fmla="*/ 19 w 136"/>
                <a:gd name="T25" fmla="*/ 125 h 157"/>
                <a:gd name="T26" fmla="*/ 9 w 136"/>
                <a:gd name="T27" fmla="*/ 99 h 157"/>
                <a:gd name="T28" fmla="*/ 0 w 136"/>
                <a:gd name="T29" fmla="*/ 72 h 157"/>
                <a:gd name="T30" fmla="*/ 34 w 136"/>
                <a:gd name="T31" fmla="*/ 18 h 157"/>
                <a:gd name="T32" fmla="*/ 57 w 136"/>
                <a:gd name="T33" fmla="*/ 7 h 157"/>
                <a:gd name="T34" fmla="*/ 76 w 136"/>
                <a:gd name="T35" fmla="*/ 0 h 157"/>
                <a:gd name="T36" fmla="*/ 92 w 136"/>
                <a:gd name="T37" fmla="*/ 9 h 157"/>
                <a:gd name="T38" fmla="*/ 112 w 136"/>
                <a:gd name="T39" fmla="*/ 11 h 157"/>
                <a:gd name="T40" fmla="*/ 124 w 136"/>
                <a:gd name="T41" fmla="*/ 24 h 157"/>
                <a:gd name="T42" fmla="*/ 134 w 136"/>
                <a:gd name="T43" fmla="*/ 3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57">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1" y="42"/>
                    <a:pt x="130" y="43"/>
                    <a:pt x="129" y="43"/>
                  </a:cubicBezTo>
                  <a:cubicBezTo>
                    <a:pt x="129" y="43"/>
                    <a:pt x="129" y="43"/>
                    <a:pt x="129" y="43"/>
                  </a:cubicBezTo>
                  <a:cubicBezTo>
                    <a:pt x="127" y="79"/>
                    <a:pt x="127" y="79"/>
                    <a:pt x="127" y="79"/>
                  </a:cubicBezTo>
                  <a:cubicBezTo>
                    <a:pt x="97" y="111"/>
                    <a:pt x="97" y="111"/>
                    <a:pt x="97" y="111"/>
                  </a:cubicBezTo>
                  <a:cubicBezTo>
                    <a:pt x="89" y="119"/>
                    <a:pt x="85" y="129"/>
                    <a:pt x="85" y="140"/>
                  </a:cubicBezTo>
                  <a:cubicBezTo>
                    <a:pt x="85" y="157"/>
                    <a:pt x="85" y="157"/>
                    <a:pt x="85" y="157"/>
                  </a:cubicBezTo>
                  <a:cubicBezTo>
                    <a:pt x="26" y="157"/>
                    <a:pt x="26" y="157"/>
                    <a:pt x="26" y="157"/>
                  </a:cubicBezTo>
                  <a:cubicBezTo>
                    <a:pt x="25" y="147"/>
                    <a:pt x="23" y="135"/>
                    <a:pt x="19" y="125"/>
                  </a:cubicBezTo>
                  <a:cubicBezTo>
                    <a:pt x="15" y="116"/>
                    <a:pt x="12" y="107"/>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gradFill>
              <a:gsLst>
                <a:gs pos="75000">
                  <a:srgbClr val="F7BDBB"/>
                </a:gs>
                <a:gs pos="100000">
                  <a:srgbClr val="F7BDBB">
                    <a:alpha val="0"/>
                  </a:srgbClr>
                </a:gs>
              </a:gsLst>
              <a:lin ang="5400000" scaled="1"/>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4">
              <a:extLst>
                <a:ext uri="{FF2B5EF4-FFF2-40B4-BE49-F238E27FC236}">
                  <a16:creationId xmlns:a16="http://schemas.microsoft.com/office/drawing/2014/main" id="{A4EE508E-C139-4549-AD46-4E5E82F754BB}"/>
                </a:ext>
              </a:extLst>
            </p:cNvPr>
            <p:cNvSpPr>
              <a:spLocks/>
            </p:cNvSpPr>
            <p:nvPr/>
          </p:nvSpPr>
          <p:spPr bwMode="auto">
            <a:xfrm>
              <a:off x="5664200" y="3127375"/>
              <a:ext cx="781050" cy="566738"/>
            </a:xfrm>
            <a:custGeom>
              <a:avLst/>
              <a:gdLst>
                <a:gd name="T0" fmla="*/ 134 w 136"/>
                <a:gd name="T1" fmla="*/ 37 h 99"/>
                <a:gd name="T2" fmla="*/ 134 w 136"/>
                <a:gd name="T3" fmla="*/ 38 h 99"/>
                <a:gd name="T4" fmla="*/ 134 w 136"/>
                <a:gd name="T5" fmla="*/ 38 h 99"/>
                <a:gd name="T6" fmla="*/ 133 w 136"/>
                <a:gd name="T7" fmla="*/ 39 h 99"/>
                <a:gd name="T8" fmla="*/ 132 w 136"/>
                <a:gd name="T9" fmla="*/ 41 h 99"/>
                <a:gd name="T10" fmla="*/ 131 w 136"/>
                <a:gd name="T11" fmla="*/ 42 h 99"/>
                <a:gd name="T12" fmla="*/ 130 w 136"/>
                <a:gd name="T13" fmla="*/ 42 h 99"/>
                <a:gd name="T14" fmla="*/ 129 w 136"/>
                <a:gd name="T15" fmla="*/ 43 h 99"/>
                <a:gd name="T16" fmla="*/ 129 w 136"/>
                <a:gd name="T17" fmla="*/ 43 h 99"/>
                <a:gd name="T18" fmla="*/ 72 w 136"/>
                <a:gd name="T19" fmla="*/ 96 h 99"/>
                <a:gd name="T20" fmla="*/ 70 w 136"/>
                <a:gd name="T21" fmla="*/ 99 h 99"/>
                <a:gd name="T22" fmla="*/ 9 w 136"/>
                <a:gd name="T23" fmla="*/ 99 h 99"/>
                <a:gd name="T24" fmla="*/ 0 w 136"/>
                <a:gd name="T25" fmla="*/ 72 h 99"/>
                <a:gd name="T26" fmla="*/ 34 w 136"/>
                <a:gd name="T27" fmla="*/ 18 h 99"/>
                <a:gd name="T28" fmla="*/ 57 w 136"/>
                <a:gd name="T29" fmla="*/ 7 h 99"/>
                <a:gd name="T30" fmla="*/ 76 w 136"/>
                <a:gd name="T31" fmla="*/ 0 h 99"/>
                <a:gd name="T32" fmla="*/ 92 w 136"/>
                <a:gd name="T33" fmla="*/ 9 h 99"/>
                <a:gd name="T34" fmla="*/ 112 w 136"/>
                <a:gd name="T35" fmla="*/ 11 h 99"/>
                <a:gd name="T36" fmla="*/ 124 w 136"/>
                <a:gd name="T37" fmla="*/ 24 h 99"/>
                <a:gd name="T38" fmla="*/ 134 w 136"/>
                <a:gd name="T39"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99">
                  <a:moveTo>
                    <a:pt x="134" y="37"/>
                  </a:moveTo>
                  <a:cubicBezTo>
                    <a:pt x="134" y="38"/>
                    <a:pt x="134" y="38"/>
                    <a:pt x="134" y="38"/>
                  </a:cubicBezTo>
                  <a:cubicBezTo>
                    <a:pt x="134" y="38"/>
                    <a:pt x="134" y="38"/>
                    <a:pt x="134" y="38"/>
                  </a:cubicBezTo>
                  <a:cubicBezTo>
                    <a:pt x="134" y="39"/>
                    <a:pt x="134" y="39"/>
                    <a:pt x="133" y="39"/>
                  </a:cubicBezTo>
                  <a:cubicBezTo>
                    <a:pt x="133" y="40"/>
                    <a:pt x="133" y="40"/>
                    <a:pt x="132" y="41"/>
                  </a:cubicBezTo>
                  <a:cubicBezTo>
                    <a:pt x="132" y="41"/>
                    <a:pt x="131" y="41"/>
                    <a:pt x="131" y="42"/>
                  </a:cubicBezTo>
                  <a:cubicBezTo>
                    <a:pt x="131" y="42"/>
                    <a:pt x="130" y="42"/>
                    <a:pt x="130" y="42"/>
                  </a:cubicBezTo>
                  <a:cubicBezTo>
                    <a:pt x="130" y="43"/>
                    <a:pt x="130" y="43"/>
                    <a:pt x="129" y="43"/>
                  </a:cubicBezTo>
                  <a:cubicBezTo>
                    <a:pt x="129" y="43"/>
                    <a:pt x="129" y="43"/>
                    <a:pt x="129" y="43"/>
                  </a:cubicBezTo>
                  <a:cubicBezTo>
                    <a:pt x="124" y="45"/>
                    <a:pt x="107" y="51"/>
                    <a:pt x="72" y="96"/>
                  </a:cubicBezTo>
                  <a:cubicBezTo>
                    <a:pt x="72" y="97"/>
                    <a:pt x="71" y="98"/>
                    <a:pt x="70" y="99"/>
                  </a:cubicBezTo>
                  <a:cubicBezTo>
                    <a:pt x="9" y="99"/>
                    <a:pt x="9" y="99"/>
                    <a:pt x="9" y="99"/>
                  </a:cubicBezTo>
                  <a:cubicBezTo>
                    <a:pt x="4" y="84"/>
                    <a:pt x="0" y="73"/>
                    <a:pt x="0" y="72"/>
                  </a:cubicBezTo>
                  <a:cubicBezTo>
                    <a:pt x="0" y="71"/>
                    <a:pt x="4" y="33"/>
                    <a:pt x="34" y="18"/>
                  </a:cubicBezTo>
                  <a:cubicBezTo>
                    <a:pt x="34" y="18"/>
                    <a:pt x="49" y="6"/>
                    <a:pt x="57" y="7"/>
                  </a:cubicBezTo>
                  <a:cubicBezTo>
                    <a:pt x="66" y="8"/>
                    <a:pt x="72" y="0"/>
                    <a:pt x="76" y="0"/>
                  </a:cubicBezTo>
                  <a:cubicBezTo>
                    <a:pt x="80" y="0"/>
                    <a:pt x="85" y="7"/>
                    <a:pt x="92" y="9"/>
                  </a:cubicBezTo>
                  <a:cubicBezTo>
                    <a:pt x="100" y="12"/>
                    <a:pt x="107" y="7"/>
                    <a:pt x="112" y="11"/>
                  </a:cubicBezTo>
                  <a:cubicBezTo>
                    <a:pt x="116" y="14"/>
                    <a:pt x="121" y="24"/>
                    <a:pt x="124" y="24"/>
                  </a:cubicBezTo>
                  <a:cubicBezTo>
                    <a:pt x="127" y="24"/>
                    <a:pt x="136" y="31"/>
                    <a:pt x="134" y="37"/>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5">
              <a:extLst>
                <a:ext uri="{FF2B5EF4-FFF2-40B4-BE49-F238E27FC236}">
                  <a16:creationId xmlns:a16="http://schemas.microsoft.com/office/drawing/2014/main" id="{59F122DD-9773-48CA-B36A-41383E8FF7A4}"/>
                </a:ext>
              </a:extLst>
            </p:cNvPr>
            <p:cNvSpPr>
              <a:spLocks/>
            </p:cNvSpPr>
            <p:nvPr/>
          </p:nvSpPr>
          <p:spPr bwMode="auto">
            <a:xfrm>
              <a:off x="6289675" y="3775075"/>
              <a:ext cx="68263" cy="92075"/>
            </a:xfrm>
            <a:custGeom>
              <a:avLst/>
              <a:gdLst>
                <a:gd name="T0" fmla="*/ 0 w 12"/>
                <a:gd name="T1" fmla="*/ 4 h 16"/>
                <a:gd name="T2" fmla="*/ 6 w 12"/>
                <a:gd name="T3" fmla="*/ 8 h 16"/>
                <a:gd name="T4" fmla="*/ 12 w 12"/>
                <a:gd name="T5" fmla="*/ 16 h 16"/>
                <a:gd name="T6" fmla="*/ 0 w 12"/>
                <a:gd name="T7" fmla="*/ 4 h 16"/>
              </a:gdLst>
              <a:ahLst/>
              <a:cxnLst>
                <a:cxn ang="0">
                  <a:pos x="T0" y="T1"/>
                </a:cxn>
                <a:cxn ang="0">
                  <a:pos x="T2" y="T3"/>
                </a:cxn>
                <a:cxn ang="0">
                  <a:pos x="T4" y="T5"/>
                </a:cxn>
                <a:cxn ang="0">
                  <a:pos x="T6" y="T7"/>
                </a:cxn>
              </a:cxnLst>
              <a:rect l="0" t="0" r="r" b="b"/>
              <a:pathLst>
                <a:path w="12" h="16">
                  <a:moveTo>
                    <a:pt x="0" y="4"/>
                  </a:moveTo>
                  <a:cubicBezTo>
                    <a:pt x="0" y="0"/>
                    <a:pt x="4" y="3"/>
                    <a:pt x="6" y="8"/>
                  </a:cubicBezTo>
                  <a:cubicBezTo>
                    <a:pt x="7" y="13"/>
                    <a:pt x="11" y="16"/>
                    <a:pt x="12" y="16"/>
                  </a:cubicBezTo>
                  <a:cubicBezTo>
                    <a:pt x="12" y="16"/>
                    <a:pt x="1" y="14"/>
                    <a:pt x="0"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3" name="Forma libre 16">
              <a:extLst>
                <a:ext uri="{FF2B5EF4-FFF2-40B4-BE49-F238E27FC236}">
                  <a16:creationId xmlns:a16="http://schemas.microsoft.com/office/drawing/2014/main" id="{0FEF4D20-2077-46B3-889D-C3694814510E}"/>
                </a:ext>
              </a:extLst>
            </p:cNvPr>
            <p:cNvSpPr>
              <a:spLocks/>
            </p:cNvSpPr>
            <p:nvPr/>
          </p:nvSpPr>
          <p:spPr bwMode="auto">
            <a:xfrm>
              <a:off x="6324600" y="3792538"/>
              <a:ext cx="131763" cy="360363"/>
            </a:xfrm>
            <a:custGeom>
              <a:avLst/>
              <a:gdLst>
                <a:gd name="T0" fmla="*/ 23 w 23"/>
                <a:gd name="T1" fmla="*/ 26 h 63"/>
                <a:gd name="T2" fmla="*/ 21 w 23"/>
                <a:gd name="T3" fmla="*/ 34 h 63"/>
                <a:gd name="T4" fmla="*/ 19 w 23"/>
                <a:gd name="T5" fmla="*/ 54 h 63"/>
                <a:gd name="T6" fmla="*/ 13 w 23"/>
                <a:gd name="T7" fmla="*/ 62 h 63"/>
                <a:gd name="T8" fmla="*/ 10 w 23"/>
                <a:gd name="T9" fmla="*/ 63 h 63"/>
                <a:gd name="T10" fmla="*/ 0 w 23"/>
                <a:gd name="T11" fmla="*/ 62 h 63"/>
                <a:gd name="T12" fmla="*/ 5 w 23"/>
                <a:gd name="T13" fmla="*/ 0 h 63"/>
                <a:gd name="T14" fmla="*/ 13 w 23"/>
                <a:gd name="T15" fmla="*/ 1 h 63"/>
                <a:gd name="T16" fmla="*/ 23 w 23"/>
                <a:gd name="T17"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3">
                  <a:moveTo>
                    <a:pt x="23" y="26"/>
                  </a:moveTo>
                  <a:cubicBezTo>
                    <a:pt x="23" y="29"/>
                    <a:pt x="22" y="31"/>
                    <a:pt x="21" y="34"/>
                  </a:cubicBezTo>
                  <a:cubicBezTo>
                    <a:pt x="21" y="35"/>
                    <a:pt x="20" y="50"/>
                    <a:pt x="19" y="54"/>
                  </a:cubicBezTo>
                  <a:cubicBezTo>
                    <a:pt x="19" y="56"/>
                    <a:pt x="17" y="61"/>
                    <a:pt x="13" y="62"/>
                  </a:cubicBezTo>
                  <a:cubicBezTo>
                    <a:pt x="12" y="63"/>
                    <a:pt x="11" y="63"/>
                    <a:pt x="10" y="63"/>
                  </a:cubicBezTo>
                  <a:cubicBezTo>
                    <a:pt x="3" y="62"/>
                    <a:pt x="0" y="62"/>
                    <a:pt x="0" y="62"/>
                  </a:cubicBezTo>
                  <a:cubicBezTo>
                    <a:pt x="0" y="62"/>
                    <a:pt x="8" y="22"/>
                    <a:pt x="5" y="0"/>
                  </a:cubicBezTo>
                  <a:cubicBezTo>
                    <a:pt x="13" y="1"/>
                    <a:pt x="13" y="1"/>
                    <a:pt x="13" y="1"/>
                  </a:cubicBezTo>
                  <a:cubicBezTo>
                    <a:pt x="13" y="1"/>
                    <a:pt x="17" y="19"/>
                    <a:pt x="23" y="26"/>
                  </a:cubicBezTo>
                  <a:close/>
                </a:path>
              </a:pathLst>
            </a:custGeom>
            <a:solidFill>
              <a:srgbClr val="FA9F9C"/>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4" name="Forma libre 17">
              <a:extLst>
                <a:ext uri="{FF2B5EF4-FFF2-40B4-BE49-F238E27FC236}">
                  <a16:creationId xmlns:a16="http://schemas.microsoft.com/office/drawing/2014/main" id="{3E67FC6E-679C-4B7D-9F05-FF6856EDEB60}"/>
                </a:ext>
              </a:extLst>
            </p:cNvPr>
            <p:cNvSpPr>
              <a:spLocks/>
            </p:cNvSpPr>
            <p:nvPr/>
          </p:nvSpPr>
          <p:spPr bwMode="auto">
            <a:xfrm>
              <a:off x="6324600" y="4010025"/>
              <a:ext cx="74613" cy="142875"/>
            </a:xfrm>
            <a:custGeom>
              <a:avLst/>
              <a:gdLst>
                <a:gd name="T0" fmla="*/ 13 w 13"/>
                <a:gd name="T1" fmla="*/ 24 h 25"/>
                <a:gd name="T2" fmla="*/ 10 w 13"/>
                <a:gd name="T3" fmla="*/ 25 h 25"/>
                <a:gd name="T4" fmla="*/ 0 w 13"/>
                <a:gd name="T5" fmla="*/ 24 h 25"/>
                <a:gd name="T6" fmla="*/ 4 w 13"/>
                <a:gd name="T7" fmla="*/ 0 h 25"/>
                <a:gd name="T8" fmla="*/ 13 w 13"/>
                <a:gd name="T9" fmla="*/ 24 h 25"/>
              </a:gdLst>
              <a:ahLst/>
              <a:cxnLst>
                <a:cxn ang="0">
                  <a:pos x="T0" y="T1"/>
                </a:cxn>
                <a:cxn ang="0">
                  <a:pos x="T2" y="T3"/>
                </a:cxn>
                <a:cxn ang="0">
                  <a:pos x="T4" y="T5"/>
                </a:cxn>
                <a:cxn ang="0">
                  <a:pos x="T6" y="T7"/>
                </a:cxn>
                <a:cxn ang="0">
                  <a:pos x="T8" y="T9"/>
                </a:cxn>
              </a:cxnLst>
              <a:rect l="0" t="0" r="r" b="b"/>
              <a:pathLst>
                <a:path w="13" h="25">
                  <a:moveTo>
                    <a:pt x="13" y="24"/>
                  </a:moveTo>
                  <a:cubicBezTo>
                    <a:pt x="12" y="25"/>
                    <a:pt x="11" y="25"/>
                    <a:pt x="10" y="25"/>
                  </a:cubicBezTo>
                  <a:cubicBezTo>
                    <a:pt x="3" y="24"/>
                    <a:pt x="0" y="24"/>
                    <a:pt x="0" y="24"/>
                  </a:cubicBezTo>
                  <a:cubicBezTo>
                    <a:pt x="4" y="0"/>
                    <a:pt x="4" y="0"/>
                    <a:pt x="4" y="0"/>
                  </a:cubicBezTo>
                  <a:cubicBezTo>
                    <a:pt x="4" y="9"/>
                    <a:pt x="9" y="18"/>
                    <a:pt x="13" y="24"/>
                  </a:cubicBezTo>
                  <a:close/>
                </a:path>
              </a:pathLst>
            </a:custGeom>
            <a:gradFill>
              <a:gsLst>
                <a:gs pos="0">
                  <a:srgbClr val="4BC3E2">
                    <a:alpha val="63000"/>
                  </a:srgbClr>
                </a:gs>
                <a:gs pos="51000">
                  <a:srgbClr val="4BC3E2">
                    <a:alpha val="0"/>
                  </a:srgbClr>
                </a:gs>
              </a:gsLst>
              <a:lin ang="162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5" name="Forma libre 18">
              <a:extLst>
                <a:ext uri="{FF2B5EF4-FFF2-40B4-BE49-F238E27FC236}">
                  <a16:creationId xmlns:a16="http://schemas.microsoft.com/office/drawing/2014/main" id="{3E28299F-82DC-4BAC-A5BB-7B5EA5A95BC3}"/>
                </a:ext>
              </a:extLst>
            </p:cNvPr>
            <p:cNvSpPr>
              <a:spLocks noEditPoints="1"/>
            </p:cNvSpPr>
            <p:nvPr/>
          </p:nvSpPr>
          <p:spPr bwMode="auto">
            <a:xfrm>
              <a:off x="4832350" y="3162300"/>
              <a:ext cx="1503363" cy="2624138"/>
            </a:xfrm>
            <a:custGeom>
              <a:avLst/>
              <a:gdLst>
                <a:gd name="T0" fmla="*/ 258 w 262"/>
                <a:gd name="T1" fmla="*/ 413 h 458"/>
                <a:gd name="T2" fmla="*/ 208 w 262"/>
                <a:gd name="T3" fmla="*/ 314 h 458"/>
                <a:gd name="T4" fmla="*/ 214 w 262"/>
                <a:gd name="T5" fmla="*/ 201 h 458"/>
                <a:gd name="T6" fmla="*/ 225 w 262"/>
                <a:gd name="T7" fmla="*/ 192 h 458"/>
                <a:gd name="T8" fmla="*/ 217 w 262"/>
                <a:gd name="T9" fmla="*/ 182 h 458"/>
                <a:gd name="T10" fmla="*/ 216 w 262"/>
                <a:gd name="T11" fmla="*/ 182 h 458"/>
                <a:gd name="T12" fmla="*/ 216 w 262"/>
                <a:gd name="T13" fmla="*/ 182 h 458"/>
                <a:gd name="T14" fmla="*/ 215 w 262"/>
                <a:gd name="T15" fmla="*/ 182 h 458"/>
                <a:gd name="T16" fmla="*/ 215 w 262"/>
                <a:gd name="T17" fmla="*/ 182 h 458"/>
                <a:gd name="T18" fmla="*/ 213 w 262"/>
                <a:gd name="T19" fmla="*/ 151 h 458"/>
                <a:gd name="T20" fmla="*/ 217 w 262"/>
                <a:gd name="T21" fmla="*/ 90 h 458"/>
                <a:gd name="T22" fmla="*/ 222 w 262"/>
                <a:gd name="T23" fmla="*/ 56 h 458"/>
                <a:gd name="T24" fmla="*/ 202 w 262"/>
                <a:gd name="T25" fmla="*/ 1 h 458"/>
                <a:gd name="T26" fmla="*/ 179 w 262"/>
                <a:gd name="T27" fmla="*/ 12 h 458"/>
                <a:gd name="T28" fmla="*/ 145 w 262"/>
                <a:gd name="T29" fmla="*/ 66 h 458"/>
                <a:gd name="T30" fmla="*/ 154 w 262"/>
                <a:gd name="T31" fmla="*/ 93 h 458"/>
                <a:gd name="T32" fmla="*/ 164 w 262"/>
                <a:gd name="T33" fmla="*/ 119 h 458"/>
                <a:gd name="T34" fmla="*/ 171 w 262"/>
                <a:gd name="T35" fmla="*/ 151 h 458"/>
                <a:gd name="T36" fmla="*/ 170 w 262"/>
                <a:gd name="T37" fmla="*/ 180 h 458"/>
                <a:gd name="T38" fmla="*/ 149 w 262"/>
                <a:gd name="T39" fmla="*/ 196 h 458"/>
                <a:gd name="T40" fmla="*/ 94 w 262"/>
                <a:gd name="T41" fmla="*/ 213 h 458"/>
                <a:gd name="T42" fmla="*/ 94 w 262"/>
                <a:gd name="T43" fmla="*/ 213 h 458"/>
                <a:gd name="T44" fmla="*/ 38 w 262"/>
                <a:gd name="T45" fmla="*/ 292 h 458"/>
                <a:gd name="T46" fmla="*/ 23 w 262"/>
                <a:gd name="T47" fmla="*/ 408 h 458"/>
                <a:gd name="T48" fmla="*/ 104 w 262"/>
                <a:gd name="T49" fmla="*/ 409 h 458"/>
                <a:gd name="T50" fmla="*/ 104 w 262"/>
                <a:gd name="T51" fmla="*/ 413 h 458"/>
                <a:gd name="T52" fmla="*/ 109 w 262"/>
                <a:gd name="T53" fmla="*/ 458 h 458"/>
                <a:gd name="T54" fmla="*/ 260 w 262"/>
                <a:gd name="T55" fmla="*/ 458 h 458"/>
                <a:gd name="T56" fmla="*/ 258 w 262"/>
                <a:gd name="T57" fmla="*/ 413 h 458"/>
                <a:gd name="T58" fmla="*/ 76 w 262"/>
                <a:gd name="T59" fmla="*/ 350 h 458"/>
                <a:gd name="T60" fmla="*/ 95 w 262"/>
                <a:gd name="T61" fmla="*/ 329 h 458"/>
                <a:gd name="T62" fmla="*/ 97 w 262"/>
                <a:gd name="T63" fmla="*/ 350 h 458"/>
                <a:gd name="T64" fmla="*/ 76 w 262"/>
                <a:gd name="T65" fmla="*/ 35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458">
                  <a:moveTo>
                    <a:pt x="258" y="413"/>
                  </a:moveTo>
                  <a:cubicBezTo>
                    <a:pt x="250" y="382"/>
                    <a:pt x="229" y="355"/>
                    <a:pt x="208" y="314"/>
                  </a:cubicBezTo>
                  <a:cubicBezTo>
                    <a:pt x="177" y="255"/>
                    <a:pt x="214" y="201"/>
                    <a:pt x="214" y="201"/>
                  </a:cubicBezTo>
                  <a:cubicBezTo>
                    <a:pt x="214" y="201"/>
                    <a:pt x="223" y="201"/>
                    <a:pt x="225" y="192"/>
                  </a:cubicBezTo>
                  <a:cubicBezTo>
                    <a:pt x="226" y="185"/>
                    <a:pt x="220" y="183"/>
                    <a:pt x="217" y="182"/>
                  </a:cubicBezTo>
                  <a:cubicBezTo>
                    <a:pt x="217" y="182"/>
                    <a:pt x="216" y="182"/>
                    <a:pt x="216" y="182"/>
                  </a:cubicBezTo>
                  <a:cubicBezTo>
                    <a:pt x="216" y="182"/>
                    <a:pt x="216" y="182"/>
                    <a:pt x="216" y="182"/>
                  </a:cubicBezTo>
                  <a:cubicBezTo>
                    <a:pt x="216" y="182"/>
                    <a:pt x="215" y="182"/>
                    <a:pt x="215" y="182"/>
                  </a:cubicBezTo>
                  <a:cubicBezTo>
                    <a:pt x="215" y="182"/>
                    <a:pt x="215" y="182"/>
                    <a:pt x="215" y="182"/>
                  </a:cubicBezTo>
                  <a:cubicBezTo>
                    <a:pt x="214" y="177"/>
                    <a:pt x="213" y="166"/>
                    <a:pt x="213" y="151"/>
                  </a:cubicBezTo>
                  <a:cubicBezTo>
                    <a:pt x="214" y="133"/>
                    <a:pt x="215" y="111"/>
                    <a:pt x="217" y="90"/>
                  </a:cubicBezTo>
                  <a:cubicBezTo>
                    <a:pt x="219" y="78"/>
                    <a:pt x="220" y="66"/>
                    <a:pt x="222" y="56"/>
                  </a:cubicBezTo>
                  <a:cubicBezTo>
                    <a:pt x="229" y="19"/>
                    <a:pt x="202" y="1"/>
                    <a:pt x="202" y="1"/>
                  </a:cubicBezTo>
                  <a:cubicBezTo>
                    <a:pt x="194" y="0"/>
                    <a:pt x="179" y="12"/>
                    <a:pt x="179" y="12"/>
                  </a:cubicBezTo>
                  <a:cubicBezTo>
                    <a:pt x="149" y="27"/>
                    <a:pt x="145" y="65"/>
                    <a:pt x="145" y="66"/>
                  </a:cubicBezTo>
                  <a:cubicBezTo>
                    <a:pt x="145" y="67"/>
                    <a:pt x="149" y="78"/>
                    <a:pt x="154" y="93"/>
                  </a:cubicBezTo>
                  <a:cubicBezTo>
                    <a:pt x="157" y="101"/>
                    <a:pt x="160" y="110"/>
                    <a:pt x="164" y="119"/>
                  </a:cubicBezTo>
                  <a:cubicBezTo>
                    <a:pt x="168" y="129"/>
                    <a:pt x="170" y="141"/>
                    <a:pt x="171" y="151"/>
                  </a:cubicBezTo>
                  <a:cubicBezTo>
                    <a:pt x="172" y="167"/>
                    <a:pt x="170" y="180"/>
                    <a:pt x="170" y="180"/>
                  </a:cubicBezTo>
                  <a:cubicBezTo>
                    <a:pt x="154" y="181"/>
                    <a:pt x="149" y="196"/>
                    <a:pt x="149" y="196"/>
                  </a:cubicBezTo>
                  <a:cubicBezTo>
                    <a:pt x="149" y="196"/>
                    <a:pt x="103" y="205"/>
                    <a:pt x="94" y="213"/>
                  </a:cubicBezTo>
                  <a:cubicBezTo>
                    <a:pt x="94" y="213"/>
                    <a:pt x="94" y="213"/>
                    <a:pt x="94" y="213"/>
                  </a:cubicBezTo>
                  <a:cubicBezTo>
                    <a:pt x="80" y="219"/>
                    <a:pt x="59" y="238"/>
                    <a:pt x="38" y="292"/>
                  </a:cubicBezTo>
                  <a:cubicBezTo>
                    <a:pt x="5" y="376"/>
                    <a:pt x="0" y="402"/>
                    <a:pt x="23" y="408"/>
                  </a:cubicBezTo>
                  <a:cubicBezTo>
                    <a:pt x="32" y="410"/>
                    <a:pt x="66" y="410"/>
                    <a:pt x="104" y="409"/>
                  </a:cubicBezTo>
                  <a:cubicBezTo>
                    <a:pt x="104" y="410"/>
                    <a:pt x="104" y="411"/>
                    <a:pt x="104" y="413"/>
                  </a:cubicBezTo>
                  <a:cubicBezTo>
                    <a:pt x="107" y="435"/>
                    <a:pt x="109" y="452"/>
                    <a:pt x="109" y="458"/>
                  </a:cubicBezTo>
                  <a:cubicBezTo>
                    <a:pt x="260" y="458"/>
                    <a:pt x="260" y="458"/>
                    <a:pt x="260" y="458"/>
                  </a:cubicBezTo>
                  <a:cubicBezTo>
                    <a:pt x="262" y="441"/>
                    <a:pt x="261" y="426"/>
                    <a:pt x="258" y="413"/>
                  </a:cubicBezTo>
                  <a:close/>
                  <a:moveTo>
                    <a:pt x="76" y="350"/>
                  </a:moveTo>
                  <a:cubicBezTo>
                    <a:pt x="76" y="350"/>
                    <a:pt x="85" y="341"/>
                    <a:pt x="95" y="329"/>
                  </a:cubicBezTo>
                  <a:cubicBezTo>
                    <a:pt x="96" y="336"/>
                    <a:pt x="97" y="343"/>
                    <a:pt x="97" y="350"/>
                  </a:cubicBezTo>
                  <a:cubicBezTo>
                    <a:pt x="85" y="350"/>
                    <a:pt x="76" y="350"/>
                    <a:pt x="76" y="350"/>
                  </a:cubicBezTo>
                  <a:close/>
                </a:path>
              </a:pathLst>
            </a:custGeom>
            <a:gradFill flip="none" rotWithShape="1">
              <a:gsLst>
                <a:gs pos="100000">
                  <a:srgbClr val="7289F2">
                    <a:alpha val="0"/>
                  </a:srgbClr>
                </a:gs>
                <a:gs pos="26000">
                  <a:srgbClr val="7289F2">
                    <a:alpha val="54000"/>
                  </a:srgbClr>
                </a:gs>
              </a:gsLst>
              <a:lin ang="7800000" scaled="0"/>
              <a:tileRect/>
            </a:gra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6" name="Forma libre 19">
              <a:extLst>
                <a:ext uri="{FF2B5EF4-FFF2-40B4-BE49-F238E27FC236}">
                  <a16:creationId xmlns:a16="http://schemas.microsoft.com/office/drawing/2014/main" id="{1F1055DB-0FAF-42E9-A9D9-33EEEA5E5D53}"/>
                </a:ext>
              </a:extLst>
            </p:cNvPr>
            <p:cNvSpPr>
              <a:spLocks/>
            </p:cNvSpPr>
            <p:nvPr/>
          </p:nvSpPr>
          <p:spPr bwMode="auto">
            <a:xfrm>
              <a:off x="5192713" y="5167313"/>
              <a:ext cx="236538" cy="338138"/>
            </a:xfrm>
            <a:custGeom>
              <a:avLst/>
              <a:gdLst>
                <a:gd name="T0" fmla="*/ 13 w 41"/>
                <a:gd name="T1" fmla="*/ 0 h 59"/>
                <a:gd name="T2" fmla="*/ 41 w 41"/>
                <a:gd name="T3" fmla="*/ 59 h 59"/>
                <a:gd name="T4" fmla="*/ 34 w 41"/>
                <a:gd name="T5" fmla="*/ 0 h 59"/>
                <a:gd name="T6" fmla="*/ 13 w 41"/>
                <a:gd name="T7" fmla="*/ 0 h 59"/>
              </a:gdLst>
              <a:ahLst/>
              <a:cxnLst>
                <a:cxn ang="0">
                  <a:pos x="T0" y="T1"/>
                </a:cxn>
                <a:cxn ang="0">
                  <a:pos x="T2" y="T3"/>
                </a:cxn>
                <a:cxn ang="0">
                  <a:pos x="T4" y="T5"/>
                </a:cxn>
                <a:cxn ang="0">
                  <a:pos x="T6" y="T7"/>
                </a:cxn>
              </a:cxnLst>
              <a:rect l="0" t="0" r="r" b="b"/>
              <a:pathLst>
                <a:path w="41" h="59">
                  <a:moveTo>
                    <a:pt x="13" y="0"/>
                  </a:moveTo>
                  <a:cubicBezTo>
                    <a:pt x="13" y="0"/>
                    <a:pt x="0" y="45"/>
                    <a:pt x="41" y="59"/>
                  </a:cubicBezTo>
                  <a:cubicBezTo>
                    <a:pt x="34" y="0"/>
                    <a:pt x="34" y="0"/>
                    <a:pt x="34" y="0"/>
                  </a:cubicBezTo>
                  <a:lnTo>
                    <a:pt x="13" y="0"/>
                  </a:lnTo>
                  <a:close/>
                </a:path>
              </a:pathLst>
            </a:custGeom>
            <a:solidFill>
              <a:srgbClr val="829CF3">
                <a:alpha val="26000"/>
              </a:srgbClr>
            </a:solidFill>
            <a:ln>
              <a:noFill/>
            </a:ln>
          </p:spPr>
          <p:txBody>
            <a:bodyPr vert="horz" wrap="square" lIns="91440" tIns="45720" rIns="91440" bIns="45720" numCol="1" rtlCol="0" anchor="t" anchorCtr="0" compatLnSpc="1">
              <a:prstTxWarp prst="textNoShape">
                <a:avLst/>
              </a:prstTxWarp>
            </a:bodyPr>
            <a:lstStyle/>
            <a:p>
              <a:pPr rtl="0"/>
              <a:endParaRPr lang="es-ES" dirty="0"/>
            </a:p>
          </p:txBody>
        </p:sp>
        <p:sp>
          <p:nvSpPr>
            <p:cNvPr id="27" name="Forma libre 20">
              <a:extLst>
                <a:ext uri="{FF2B5EF4-FFF2-40B4-BE49-F238E27FC236}">
                  <a16:creationId xmlns:a16="http://schemas.microsoft.com/office/drawing/2014/main" id="{33DD8503-AB72-4432-BEC9-FC4887059C26}"/>
                </a:ext>
              </a:extLst>
            </p:cNvPr>
            <p:cNvSpPr>
              <a:spLocks/>
            </p:cNvSpPr>
            <p:nvPr/>
          </p:nvSpPr>
          <p:spPr bwMode="auto">
            <a:xfrm>
              <a:off x="6191250" y="3625850"/>
              <a:ext cx="333375" cy="217488"/>
            </a:xfrm>
            <a:custGeom>
              <a:avLst/>
              <a:gdLst>
                <a:gd name="T0" fmla="*/ 57 w 58"/>
                <a:gd name="T1" fmla="*/ 4 h 38"/>
                <a:gd name="T2" fmla="*/ 57 w 58"/>
                <a:gd name="T3" fmla="*/ 8 h 38"/>
                <a:gd name="T4" fmla="*/ 53 w 58"/>
                <a:gd name="T5" fmla="*/ 18 h 38"/>
                <a:gd name="T6" fmla="*/ 47 w 58"/>
                <a:gd name="T7" fmla="*/ 24 h 38"/>
                <a:gd name="T8" fmla="*/ 46 w 58"/>
                <a:gd name="T9" fmla="*/ 22 h 38"/>
                <a:gd name="T10" fmla="*/ 47 w 58"/>
                <a:gd name="T11" fmla="*/ 21 h 38"/>
                <a:gd name="T12" fmla="*/ 53 w 58"/>
                <a:gd name="T13" fmla="*/ 8 h 38"/>
                <a:gd name="T14" fmla="*/ 46 w 58"/>
                <a:gd name="T15" fmla="*/ 11 h 38"/>
                <a:gd name="T16" fmla="*/ 17 w 58"/>
                <a:gd name="T17" fmla="*/ 23 h 38"/>
                <a:gd name="T18" fmla="*/ 5 w 58"/>
                <a:gd name="T19" fmla="*/ 37 h 38"/>
                <a:gd name="T20" fmla="*/ 0 w 58"/>
                <a:gd name="T21" fmla="*/ 35 h 38"/>
                <a:gd name="T22" fmla="*/ 15 w 58"/>
                <a:gd name="T23" fmla="*/ 20 h 38"/>
                <a:gd name="T24" fmla="*/ 46 w 58"/>
                <a:gd name="T25" fmla="*/ 7 h 38"/>
                <a:gd name="T26" fmla="*/ 52 w 58"/>
                <a:gd name="T27" fmla="*/ 4 h 38"/>
                <a:gd name="T28" fmla="*/ 46 w 58"/>
                <a:gd name="T29" fmla="*/ 2 h 38"/>
                <a:gd name="T30" fmla="*/ 46 w 58"/>
                <a:gd name="T31" fmla="*/ 0 h 38"/>
                <a:gd name="T32" fmla="*/ 53 w 58"/>
                <a:gd name="T33" fmla="*/ 1 h 38"/>
                <a:gd name="T34" fmla="*/ 57 w 58"/>
                <a:gd name="T3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8">
                  <a:moveTo>
                    <a:pt x="57" y="4"/>
                  </a:moveTo>
                  <a:cubicBezTo>
                    <a:pt x="57" y="8"/>
                    <a:pt x="57" y="8"/>
                    <a:pt x="57" y="8"/>
                  </a:cubicBezTo>
                  <a:cubicBezTo>
                    <a:pt x="57" y="8"/>
                    <a:pt x="56" y="12"/>
                    <a:pt x="53" y="18"/>
                  </a:cubicBezTo>
                  <a:cubicBezTo>
                    <a:pt x="51" y="23"/>
                    <a:pt x="48" y="24"/>
                    <a:pt x="47" y="24"/>
                  </a:cubicBezTo>
                  <a:cubicBezTo>
                    <a:pt x="46" y="23"/>
                    <a:pt x="46" y="22"/>
                    <a:pt x="46" y="22"/>
                  </a:cubicBezTo>
                  <a:cubicBezTo>
                    <a:pt x="47" y="21"/>
                    <a:pt x="47" y="21"/>
                    <a:pt x="47" y="21"/>
                  </a:cubicBezTo>
                  <a:cubicBezTo>
                    <a:pt x="54" y="20"/>
                    <a:pt x="53" y="8"/>
                    <a:pt x="53" y="8"/>
                  </a:cubicBezTo>
                  <a:cubicBezTo>
                    <a:pt x="46" y="11"/>
                    <a:pt x="46" y="11"/>
                    <a:pt x="46" y="11"/>
                  </a:cubicBezTo>
                  <a:cubicBezTo>
                    <a:pt x="17" y="23"/>
                    <a:pt x="17" y="23"/>
                    <a:pt x="17" y="23"/>
                  </a:cubicBezTo>
                  <a:cubicBezTo>
                    <a:pt x="17" y="23"/>
                    <a:pt x="7" y="35"/>
                    <a:pt x="5" y="37"/>
                  </a:cubicBezTo>
                  <a:cubicBezTo>
                    <a:pt x="3" y="38"/>
                    <a:pt x="0" y="38"/>
                    <a:pt x="0" y="35"/>
                  </a:cubicBezTo>
                  <a:cubicBezTo>
                    <a:pt x="0" y="33"/>
                    <a:pt x="15" y="20"/>
                    <a:pt x="15" y="20"/>
                  </a:cubicBezTo>
                  <a:cubicBezTo>
                    <a:pt x="46" y="7"/>
                    <a:pt x="46" y="7"/>
                    <a:pt x="46" y="7"/>
                  </a:cubicBezTo>
                  <a:cubicBezTo>
                    <a:pt x="52" y="4"/>
                    <a:pt x="52" y="4"/>
                    <a:pt x="52" y="4"/>
                  </a:cubicBezTo>
                  <a:cubicBezTo>
                    <a:pt x="46" y="2"/>
                    <a:pt x="46" y="2"/>
                    <a:pt x="46" y="2"/>
                  </a:cubicBezTo>
                  <a:cubicBezTo>
                    <a:pt x="46" y="2"/>
                    <a:pt x="46" y="1"/>
                    <a:pt x="46" y="0"/>
                  </a:cubicBezTo>
                  <a:cubicBezTo>
                    <a:pt x="48" y="0"/>
                    <a:pt x="50" y="1"/>
                    <a:pt x="53" y="1"/>
                  </a:cubicBezTo>
                  <a:cubicBezTo>
                    <a:pt x="58" y="2"/>
                    <a:pt x="57" y="4"/>
                    <a:pt x="57" y="4"/>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8" name="Forma libre: Forma 24">
              <a:extLst>
                <a:ext uri="{FF2B5EF4-FFF2-40B4-BE49-F238E27FC236}">
                  <a16:creationId xmlns:a16="http://schemas.microsoft.com/office/drawing/2014/main" id="{5734A953-9B6C-444B-B25F-6DF0B880B296}"/>
                </a:ext>
              </a:extLst>
            </p:cNvPr>
            <p:cNvSpPr/>
            <p:nvPr/>
          </p:nvSpPr>
          <p:spPr>
            <a:xfrm>
              <a:off x="6538394" y="3930239"/>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9" name="Forma libre: Forma 149">
              <a:extLst>
                <a:ext uri="{FF2B5EF4-FFF2-40B4-BE49-F238E27FC236}">
                  <a16:creationId xmlns:a16="http://schemas.microsoft.com/office/drawing/2014/main" id="{0981B24C-CD45-4505-87DD-EBA799A608A0}"/>
                </a:ext>
              </a:extLst>
            </p:cNvPr>
            <p:cNvSpPr/>
            <p:nvPr/>
          </p:nvSpPr>
          <p:spPr>
            <a:xfrm>
              <a:off x="6586362" y="3924595"/>
              <a:ext cx="104950" cy="82726"/>
            </a:xfrm>
            <a:custGeom>
              <a:avLst/>
              <a:gdLst>
                <a:gd name="connsiteX0" fmla="*/ 519 w 104950"/>
                <a:gd name="connsiteY0" fmla="*/ 1205 h 82726"/>
                <a:gd name="connsiteX1" fmla="*/ 64812 w 104950"/>
                <a:gd name="connsiteY1" fmla="*/ 36924 h 82726"/>
                <a:gd name="connsiteX2" fmla="*/ 102912 w 104950"/>
                <a:gd name="connsiteY2" fmla="*/ 82167 h 82726"/>
                <a:gd name="connsiteX3" fmla="*/ 519 w 104950"/>
                <a:gd name="connsiteY3" fmla="*/ 1205 h 82726"/>
              </a:gdLst>
              <a:ahLst/>
              <a:cxnLst>
                <a:cxn ang="0">
                  <a:pos x="connsiteX0" y="connsiteY0"/>
                </a:cxn>
                <a:cxn ang="0">
                  <a:pos x="connsiteX1" y="connsiteY1"/>
                </a:cxn>
                <a:cxn ang="0">
                  <a:pos x="connsiteX2" y="connsiteY2"/>
                </a:cxn>
                <a:cxn ang="0">
                  <a:pos x="connsiteX3" y="connsiteY3"/>
                </a:cxn>
              </a:cxnLst>
              <a:rect l="l" t="t" r="r" b="b"/>
              <a:pathLst>
                <a:path w="104950" h="82726">
                  <a:moveTo>
                    <a:pt x="519" y="1205"/>
                  </a:moveTo>
                  <a:cubicBezTo>
                    <a:pt x="-5831" y="-6335"/>
                    <a:pt x="47747" y="23430"/>
                    <a:pt x="64812" y="36924"/>
                  </a:cubicBezTo>
                  <a:cubicBezTo>
                    <a:pt x="81877" y="50418"/>
                    <a:pt x="113231" y="87723"/>
                    <a:pt x="102912" y="82167"/>
                  </a:cubicBezTo>
                  <a:cubicBezTo>
                    <a:pt x="92593" y="76611"/>
                    <a:pt x="6869" y="8745"/>
                    <a:pt x="519" y="12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0" name="Forma libre: Forma 25">
              <a:extLst>
                <a:ext uri="{FF2B5EF4-FFF2-40B4-BE49-F238E27FC236}">
                  <a16:creationId xmlns:a16="http://schemas.microsoft.com/office/drawing/2014/main" id="{95F849CF-BB96-4670-91B9-CF85441BB33B}"/>
                </a:ext>
              </a:extLst>
            </p:cNvPr>
            <p:cNvSpPr/>
            <p:nvPr/>
          </p:nvSpPr>
          <p:spPr>
            <a:xfrm>
              <a:off x="5832786" y="4279895"/>
              <a:ext cx="465015" cy="55559"/>
            </a:xfrm>
            <a:custGeom>
              <a:avLst/>
              <a:gdLst>
                <a:gd name="connsiteX0" fmla="*/ 456889 w 465015"/>
                <a:gd name="connsiteY0" fmla="*/ 50805 h 55559"/>
                <a:gd name="connsiteX1" fmla="*/ 2864 w 465015"/>
                <a:gd name="connsiteY1" fmla="*/ 5 h 55559"/>
                <a:gd name="connsiteX2" fmla="*/ 272739 w 465015"/>
                <a:gd name="connsiteY2" fmla="*/ 47630 h 55559"/>
                <a:gd name="connsiteX3" fmla="*/ 456889 w 465015"/>
                <a:gd name="connsiteY3" fmla="*/ 50805 h 55559"/>
              </a:gdLst>
              <a:ahLst/>
              <a:cxnLst>
                <a:cxn ang="0">
                  <a:pos x="connsiteX0" y="connsiteY0"/>
                </a:cxn>
                <a:cxn ang="0">
                  <a:pos x="connsiteX1" y="connsiteY1"/>
                </a:cxn>
                <a:cxn ang="0">
                  <a:pos x="connsiteX2" y="connsiteY2"/>
                </a:cxn>
                <a:cxn ang="0">
                  <a:pos x="connsiteX3" y="connsiteY3"/>
                </a:cxn>
              </a:cxnLst>
              <a:rect l="l" t="t" r="r" b="b"/>
              <a:pathLst>
                <a:path w="465015" h="55559">
                  <a:moveTo>
                    <a:pt x="456889" y="50805"/>
                  </a:moveTo>
                  <a:cubicBezTo>
                    <a:pt x="411910" y="42867"/>
                    <a:pt x="33556" y="534"/>
                    <a:pt x="2864" y="5"/>
                  </a:cubicBezTo>
                  <a:cubicBezTo>
                    <a:pt x="-27828" y="-524"/>
                    <a:pt x="196539" y="39163"/>
                    <a:pt x="272739" y="47630"/>
                  </a:cubicBezTo>
                  <a:cubicBezTo>
                    <a:pt x="348939" y="56097"/>
                    <a:pt x="501868" y="58743"/>
                    <a:pt x="456889" y="50805"/>
                  </a:cubicBezTo>
                  <a:close/>
                </a:path>
              </a:pathLst>
            </a:custGeom>
            <a:solidFill>
              <a:srgbClr val="0A00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grpSp>
      <p:sp>
        <p:nvSpPr>
          <p:cNvPr id="32" name="Elipse 24">
            <a:extLst>
              <a:ext uri="{FF2B5EF4-FFF2-40B4-BE49-F238E27FC236}">
                <a16:creationId xmlns:a16="http://schemas.microsoft.com/office/drawing/2014/main" id="{16A34343-0998-42BB-80E4-28FB10F8BF29}"/>
              </a:ext>
            </a:extLst>
          </p:cNvPr>
          <p:cNvSpPr>
            <a:spLocks noChangeArrowheads="1"/>
          </p:cNvSpPr>
          <p:nvPr/>
        </p:nvSpPr>
        <p:spPr bwMode="auto">
          <a:xfrm>
            <a:off x="5785299" y="3227387"/>
            <a:ext cx="2276522"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r>
              <a:rPr lang="es-ES" b="1" dirty="0">
                <a:solidFill>
                  <a:schemeClr val="bg1"/>
                </a:solidFill>
              </a:rPr>
              <a:t>A</a:t>
            </a:r>
            <a:r>
              <a:rPr lang="es-ES" b="1" dirty="0" smtClean="0">
                <a:solidFill>
                  <a:schemeClr val="bg1"/>
                </a:solidFill>
              </a:rPr>
              <a:t>ctualización </a:t>
            </a:r>
            <a:r>
              <a:rPr lang="es-ES" b="1" dirty="0">
                <a:solidFill>
                  <a:schemeClr val="bg1"/>
                </a:solidFill>
              </a:rPr>
              <a:t>de hojas sustituibles</a:t>
            </a:r>
            <a:r>
              <a:rPr lang="es-ES" dirty="0">
                <a:solidFill>
                  <a:schemeClr val="bg1"/>
                </a:solidFill>
              </a:rPr>
              <a:t> </a:t>
            </a:r>
          </a:p>
        </p:txBody>
      </p:sp>
      <p:sp>
        <p:nvSpPr>
          <p:cNvPr id="44" name="Elipse 24">
            <a:extLst>
              <a:ext uri="{FF2B5EF4-FFF2-40B4-BE49-F238E27FC236}">
                <a16:creationId xmlns:a16="http://schemas.microsoft.com/office/drawing/2014/main" id="{16A34343-0998-42BB-80E4-28FB10F8BF29}"/>
              </a:ext>
            </a:extLst>
          </p:cNvPr>
          <p:cNvSpPr>
            <a:spLocks noChangeArrowheads="1"/>
          </p:cNvSpPr>
          <p:nvPr/>
        </p:nvSpPr>
        <p:spPr bwMode="auto">
          <a:xfrm>
            <a:off x="2135265" y="3266281"/>
            <a:ext cx="2097915"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r>
              <a:rPr lang="es-ES" b="1" dirty="0">
                <a:solidFill>
                  <a:schemeClr val="bg1"/>
                </a:solidFill>
              </a:rPr>
              <a:t>Base de datos</a:t>
            </a:r>
            <a:r>
              <a:rPr lang="es-ES" dirty="0">
                <a:solidFill>
                  <a:schemeClr val="bg1"/>
                </a:solidFill>
              </a:rPr>
              <a:t> </a:t>
            </a:r>
          </a:p>
        </p:txBody>
      </p:sp>
      <p:sp>
        <p:nvSpPr>
          <p:cNvPr id="45" name="Elipse 24">
            <a:extLst>
              <a:ext uri="{FF2B5EF4-FFF2-40B4-BE49-F238E27FC236}">
                <a16:creationId xmlns:a16="http://schemas.microsoft.com/office/drawing/2014/main" id="{16A34343-0998-42BB-80E4-28FB10F8BF29}"/>
              </a:ext>
            </a:extLst>
          </p:cNvPr>
          <p:cNvSpPr>
            <a:spLocks noChangeArrowheads="1"/>
          </p:cNvSpPr>
          <p:nvPr/>
        </p:nvSpPr>
        <p:spPr bwMode="auto">
          <a:xfrm>
            <a:off x="4103394" y="1660815"/>
            <a:ext cx="2136672"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r>
              <a:rPr lang="es-ES" b="1" dirty="0">
                <a:solidFill>
                  <a:schemeClr val="bg1"/>
                </a:solidFill>
              </a:rPr>
              <a:t>A</a:t>
            </a:r>
            <a:r>
              <a:rPr lang="es-ES" b="1" dirty="0" smtClean="0">
                <a:solidFill>
                  <a:schemeClr val="bg1"/>
                </a:solidFill>
              </a:rPr>
              <a:t>ctualización </a:t>
            </a:r>
            <a:r>
              <a:rPr lang="es-ES" b="1" dirty="0">
                <a:solidFill>
                  <a:schemeClr val="bg1"/>
                </a:solidFill>
              </a:rPr>
              <a:t>de Páginas </a:t>
            </a:r>
            <a:r>
              <a:rPr lang="es-ES" b="1" dirty="0" smtClean="0">
                <a:solidFill>
                  <a:schemeClr val="bg1"/>
                </a:solidFill>
              </a:rPr>
              <a:t>Web</a:t>
            </a:r>
            <a:r>
              <a:rPr lang="es-ES" dirty="0" smtClean="0">
                <a:solidFill>
                  <a:schemeClr val="bg1"/>
                </a:solidFill>
              </a:rPr>
              <a:t> </a:t>
            </a:r>
            <a:endParaRPr lang="es-ES" dirty="0">
              <a:solidFill>
                <a:schemeClr val="bg1"/>
              </a:solidFill>
            </a:endParaRPr>
          </a:p>
        </p:txBody>
      </p:sp>
      <p:sp>
        <p:nvSpPr>
          <p:cNvPr id="47" name="Rectángulo 46"/>
          <p:cNvSpPr/>
          <p:nvPr/>
        </p:nvSpPr>
        <p:spPr>
          <a:xfrm>
            <a:off x="6240066" y="663777"/>
            <a:ext cx="3439775" cy="155724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s-ES" kern="150" dirty="0" smtClean="0">
              <a:latin typeface="Times New Roman" panose="02020603050405020304" pitchFamily="18" charset="0"/>
              <a:ea typeface="NSimSun" panose="02010609030101010101" pitchFamily="49" charset="-122"/>
            </a:endParaRPr>
          </a:p>
          <a:p>
            <a:pPr algn="just"/>
            <a:r>
              <a:rPr lang="es-ES" b="1" kern="150" dirty="0" smtClean="0">
                <a:solidFill>
                  <a:schemeClr val="accent1">
                    <a:lumMod val="50000"/>
                  </a:schemeClr>
                </a:solidFill>
                <a:ea typeface="NSimSun" panose="02010609030101010101" pitchFamily="49" charset="-122"/>
              </a:rPr>
              <a:t>Se </a:t>
            </a:r>
            <a:r>
              <a:rPr lang="es-ES" b="1" kern="150" dirty="0">
                <a:solidFill>
                  <a:schemeClr val="accent1">
                    <a:lumMod val="50000"/>
                  </a:schemeClr>
                </a:solidFill>
                <a:ea typeface="NSimSun" panose="02010609030101010101" pitchFamily="49" charset="-122"/>
              </a:rPr>
              <a:t>comenzaron a catalogar aquellos diarios que aparecen actualmente en los dos formatos realizando links entre ambos registros. </a:t>
            </a:r>
            <a:endParaRPr lang="es-AR" b="1" kern="150" dirty="0">
              <a:solidFill>
                <a:schemeClr val="accent1">
                  <a:lumMod val="50000"/>
                </a:schemeClr>
              </a:solidFill>
              <a:ea typeface="NSimSun" panose="02010609030101010101" pitchFamily="49" charset="-122"/>
            </a:endParaRPr>
          </a:p>
          <a:p>
            <a:pPr algn="ctr"/>
            <a:endParaRPr lang="es-AR" dirty="0"/>
          </a:p>
        </p:txBody>
      </p:sp>
      <p:sp>
        <p:nvSpPr>
          <p:cNvPr id="48" name="Rectángulo 47"/>
          <p:cNvSpPr/>
          <p:nvPr/>
        </p:nvSpPr>
        <p:spPr>
          <a:xfrm>
            <a:off x="-15550" y="4522788"/>
            <a:ext cx="3439775" cy="13911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s-ES" kern="150" dirty="0" smtClean="0">
              <a:latin typeface="Times New Roman" panose="02020603050405020304" pitchFamily="18" charset="0"/>
              <a:ea typeface="NSimSun" panose="02010609030101010101" pitchFamily="49" charset="-122"/>
            </a:endParaRPr>
          </a:p>
          <a:p>
            <a:pPr algn="just"/>
            <a:r>
              <a:rPr lang="es-AR" b="1" kern="150" dirty="0" smtClean="0">
                <a:solidFill>
                  <a:schemeClr val="accent1">
                    <a:lumMod val="50000"/>
                  </a:schemeClr>
                </a:solidFill>
                <a:ea typeface="NSimSun" panose="02010609030101010101" pitchFamily="49" charset="-122"/>
              </a:rPr>
              <a:t>Se tomó solo la base de datos </a:t>
            </a:r>
            <a:r>
              <a:rPr lang="es-AR" b="1" kern="150" dirty="0" err="1" smtClean="0">
                <a:solidFill>
                  <a:schemeClr val="accent1">
                    <a:lumMod val="50000"/>
                  </a:schemeClr>
                </a:solidFill>
                <a:ea typeface="NSimSun" panose="02010609030101010101" pitchFamily="49" charset="-122"/>
              </a:rPr>
              <a:t>Erreius</a:t>
            </a:r>
            <a:r>
              <a:rPr lang="es-AR" b="1" kern="150" dirty="0" smtClean="0">
                <a:solidFill>
                  <a:schemeClr val="accent1">
                    <a:lumMod val="50000"/>
                  </a:schemeClr>
                </a:solidFill>
                <a:ea typeface="NSimSun" panose="02010609030101010101" pitchFamily="49" charset="-122"/>
              </a:rPr>
              <a:t>/</a:t>
            </a:r>
            <a:r>
              <a:rPr lang="es-AR" b="1" kern="150" dirty="0" err="1" smtClean="0">
                <a:solidFill>
                  <a:schemeClr val="accent1">
                    <a:lumMod val="50000"/>
                  </a:schemeClr>
                </a:solidFill>
                <a:ea typeface="NSimSun" panose="02010609030101010101" pitchFamily="49" charset="-122"/>
              </a:rPr>
              <a:t>Errepar</a:t>
            </a:r>
            <a:r>
              <a:rPr lang="es-AR" b="1" kern="150" dirty="0" smtClean="0">
                <a:solidFill>
                  <a:schemeClr val="accent1">
                    <a:lumMod val="50000"/>
                  </a:schemeClr>
                </a:solidFill>
                <a:ea typeface="NSimSun" panose="02010609030101010101" pitchFamily="49" charset="-122"/>
              </a:rPr>
              <a:t>. Todavía no se tomó una decisión sobre qué tipo de Bases de Datos catalogar</a:t>
            </a:r>
            <a:endParaRPr lang="es-AR" b="1" kern="150" dirty="0">
              <a:solidFill>
                <a:schemeClr val="accent1">
                  <a:lumMod val="50000"/>
                </a:schemeClr>
              </a:solidFill>
              <a:ea typeface="NSimSun" panose="02010609030101010101" pitchFamily="49" charset="-122"/>
            </a:endParaRPr>
          </a:p>
          <a:p>
            <a:pPr algn="ctr"/>
            <a:endParaRPr lang="es-AR" dirty="0"/>
          </a:p>
        </p:txBody>
      </p:sp>
      <p:sp>
        <p:nvSpPr>
          <p:cNvPr id="49" name="Rectángulo 48"/>
          <p:cNvSpPr/>
          <p:nvPr/>
        </p:nvSpPr>
        <p:spPr>
          <a:xfrm>
            <a:off x="7914025" y="2354728"/>
            <a:ext cx="3103745" cy="119454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s-ES" kern="150" dirty="0" smtClean="0">
              <a:latin typeface="Times New Roman" panose="02020603050405020304" pitchFamily="18" charset="0"/>
              <a:ea typeface="NSimSun" panose="02010609030101010101" pitchFamily="49" charset="-122"/>
            </a:endParaRPr>
          </a:p>
          <a:p>
            <a:pPr algn="just"/>
            <a:r>
              <a:rPr lang="es-AR" b="1" kern="150" dirty="0" smtClean="0">
                <a:solidFill>
                  <a:schemeClr val="accent1">
                    <a:lumMod val="50000"/>
                  </a:schemeClr>
                </a:solidFill>
                <a:ea typeface="NSimSun" panose="02010609030101010101" pitchFamily="49" charset="-122"/>
              </a:rPr>
              <a:t>Se creó una plantilla con los campos más utilizados. La catalogación se realiza hace ya muchos años</a:t>
            </a:r>
            <a:endParaRPr lang="es-AR" b="1" kern="150" dirty="0">
              <a:solidFill>
                <a:schemeClr val="accent1">
                  <a:lumMod val="50000"/>
                </a:schemeClr>
              </a:solidFill>
              <a:ea typeface="NSimSun" panose="02010609030101010101" pitchFamily="49" charset="-122"/>
            </a:endParaRPr>
          </a:p>
          <a:p>
            <a:pPr algn="ctr"/>
            <a:endParaRPr lang="es-AR" dirty="0"/>
          </a:p>
        </p:txBody>
      </p:sp>
      <p:sp>
        <p:nvSpPr>
          <p:cNvPr id="51" name="Flecha doblada 50"/>
          <p:cNvSpPr/>
          <p:nvPr/>
        </p:nvSpPr>
        <p:spPr>
          <a:xfrm>
            <a:off x="5085439" y="1027906"/>
            <a:ext cx="1010561" cy="58687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tx1"/>
              </a:solidFill>
            </a:endParaRPr>
          </a:p>
        </p:txBody>
      </p:sp>
      <p:sp>
        <p:nvSpPr>
          <p:cNvPr id="52" name="Flecha doblada 51"/>
          <p:cNvSpPr/>
          <p:nvPr/>
        </p:nvSpPr>
        <p:spPr>
          <a:xfrm>
            <a:off x="6903464" y="2581526"/>
            <a:ext cx="1010561" cy="58687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tx1"/>
              </a:solidFill>
            </a:endParaRPr>
          </a:p>
        </p:txBody>
      </p:sp>
      <p:sp>
        <p:nvSpPr>
          <p:cNvPr id="53" name="Flecha doblada 52"/>
          <p:cNvSpPr/>
          <p:nvPr/>
        </p:nvSpPr>
        <p:spPr>
          <a:xfrm rot="5400000" flipV="1">
            <a:off x="1239375" y="3540062"/>
            <a:ext cx="526876" cy="1109276"/>
          </a:xfrm>
          <a:prstGeom prst="bentArrow">
            <a:avLst>
              <a:gd name="adj1" fmla="val 25000"/>
              <a:gd name="adj2" fmla="val 24258"/>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379181327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983" y="2934092"/>
            <a:ext cx="3641035" cy="1768475"/>
          </a:xfrm>
        </p:spPr>
        <p:txBody>
          <a:bodyPr>
            <a:noAutofit/>
          </a:bodyPr>
          <a:lstStyle/>
          <a:p>
            <a:pPr>
              <a:lnSpc>
                <a:spcPct val="150000"/>
              </a:lnSpc>
            </a:pPr>
            <a:r>
              <a:rPr lang="es-ES" sz="4000" b="1" dirty="0" smtClean="0">
                <a:solidFill>
                  <a:srgbClr val="002060"/>
                </a:solidFill>
                <a:latin typeface="Segoe UI" panose="020B0502040204020203" pitchFamily="34" charset="0"/>
                <a:cs typeface="Segoe UI" panose="020B0502040204020203" pitchFamily="34" charset="0"/>
              </a:rPr>
              <a:t>Ejemplos</a:t>
            </a:r>
            <a:endParaRPr lang="es-ES" sz="4000" b="1" dirty="0">
              <a:solidFill>
                <a:srgbClr val="002060"/>
              </a:solidFill>
              <a:latin typeface="Segoe UI" panose="020B0502040204020203" pitchFamily="34" charset="0"/>
              <a:cs typeface="Segoe UI" panose="020B0502040204020203" pitchFamily="34" charset="0"/>
            </a:endParaRPr>
          </a:p>
        </p:txBody>
      </p:sp>
      <p:grpSp>
        <p:nvGrpSpPr>
          <p:cNvPr id="3" name="Grupo 2" descr="Esta imagen es una forma decorativa abstracta.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4" name="Forma libre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2"/>
          <a:stretch>
            <a:fillRect/>
          </a:stretch>
        </p:blipFill>
        <p:spPr>
          <a:xfrm>
            <a:off x="3940" y="6115050"/>
            <a:ext cx="2276475" cy="742950"/>
          </a:xfrm>
          <a:prstGeom prst="rect">
            <a:avLst/>
          </a:prstGeom>
        </p:spPr>
      </p:pic>
    </p:spTree>
    <p:extLst>
      <p:ext uri="{BB962C8B-B14F-4D97-AF65-F5344CB8AC3E}">
        <p14:creationId xmlns:p14="http://schemas.microsoft.com/office/powerpoint/2010/main" val="141162344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8263" y="479425"/>
            <a:ext cx="3071812" cy="1325563"/>
          </a:xfrm>
        </p:spPr>
        <p:txBody>
          <a:bodyPr>
            <a:normAutofit fontScale="90000"/>
          </a:bodyPr>
          <a:lstStyle/>
          <a:p>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Actualización </a:t>
            </a:r>
            <a:b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br>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 Hojas </a:t>
            </a:r>
            <a:r>
              <a:rPr lang="es-AR"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a:t>
            </a:r>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ueltas</a:t>
            </a:r>
            <a:endParaRPr lang="es-AR"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086993425"/>
              </p:ext>
            </p:extLst>
          </p:nvPr>
        </p:nvGraphicFramePr>
        <p:xfrm>
          <a:off x="342886" y="239709"/>
          <a:ext cx="8362980" cy="6386136"/>
        </p:xfrm>
        <a:graphic>
          <a:graphicData uri="http://schemas.openxmlformats.org/drawingml/2006/table">
            <a:tbl>
              <a:tblPr firstRow="1" firstCol="1" bandRow="1">
                <a:tableStyleId>{5C22544A-7EE6-4342-B048-85BDC9FD1C3A}</a:tableStyleId>
              </a:tblPr>
              <a:tblGrid>
                <a:gridCol w="1285890">
                  <a:extLst>
                    <a:ext uri="{9D8B030D-6E8A-4147-A177-3AD203B41FA5}">
                      <a16:colId xmlns:a16="http://schemas.microsoft.com/office/drawing/2014/main" val="3044424041"/>
                    </a:ext>
                  </a:extLst>
                </a:gridCol>
                <a:gridCol w="7077090">
                  <a:extLst>
                    <a:ext uri="{9D8B030D-6E8A-4147-A177-3AD203B41FA5}">
                      <a16:colId xmlns:a16="http://schemas.microsoft.com/office/drawing/2014/main" val="4262277217"/>
                    </a:ext>
                  </a:extLst>
                </a:gridCol>
              </a:tblGrid>
              <a:tr h="531817">
                <a:tc>
                  <a:txBody>
                    <a:bodyPr/>
                    <a:lstStyle/>
                    <a:p>
                      <a:pPr algn="ctr">
                        <a:lnSpc>
                          <a:spcPct val="107000"/>
                        </a:lnSpc>
                        <a:spcAft>
                          <a:spcPts val="0"/>
                        </a:spcAft>
                      </a:pPr>
                      <a:r>
                        <a:rPr lang="es-AR" sz="1600" dirty="0">
                          <a:effectLst/>
                        </a:rPr>
                        <a:t>Nombre de etiquetas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gn="ctr">
                        <a:lnSpc>
                          <a:spcPct val="107000"/>
                        </a:lnSpc>
                        <a:spcAft>
                          <a:spcPts val="0"/>
                        </a:spcAft>
                      </a:pPr>
                      <a:r>
                        <a:rPr lang="es-AR" sz="1600" dirty="0">
                          <a:effectLst/>
                        </a:rPr>
                        <a:t>Datos</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535651284"/>
                  </a:ext>
                </a:extLst>
              </a:tr>
              <a:tr h="131859">
                <a:tc>
                  <a:txBody>
                    <a:bodyPr/>
                    <a:lstStyle/>
                    <a:p>
                      <a:pPr>
                        <a:lnSpc>
                          <a:spcPct val="107000"/>
                        </a:lnSpc>
                        <a:spcAft>
                          <a:spcPts val="0"/>
                        </a:spcAft>
                      </a:pPr>
                      <a:r>
                        <a:rPr lang="es-AR" sz="1600" dirty="0">
                          <a:effectLst/>
                        </a:rPr>
                        <a:t>FMT</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a:effectLst/>
                        </a:rPr>
                        <a:t>CR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956416190"/>
                  </a:ext>
                </a:extLst>
              </a:tr>
              <a:tr h="131859">
                <a:tc>
                  <a:txBody>
                    <a:bodyPr/>
                    <a:lstStyle/>
                    <a:p>
                      <a:pPr>
                        <a:lnSpc>
                          <a:spcPct val="107000"/>
                        </a:lnSpc>
                        <a:spcAft>
                          <a:spcPts val="0"/>
                        </a:spcAft>
                      </a:pPr>
                      <a:r>
                        <a:rPr lang="es-AR" sz="1600" dirty="0">
                          <a:effectLst/>
                        </a:rPr>
                        <a:t>LDR</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a:effectLst/>
                        </a:rPr>
                        <a:t>00000aai a a 4500</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612344935"/>
                  </a:ext>
                </a:extLst>
              </a:tr>
              <a:tr h="131859">
                <a:tc>
                  <a:txBody>
                    <a:bodyPr/>
                    <a:lstStyle/>
                    <a:p>
                      <a:pPr>
                        <a:lnSpc>
                          <a:spcPct val="107000"/>
                        </a:lnSpc>
                        <a:spcAft>
                          <a:spcPts val="0"/>
                        </a:spcAft>
                      </a:pPr>
                      <a:r>
                        <a:rPr lang="es-AR" sz="1600" dirty="0">
                          <a:effectLst/>
                        </a:rPr>
                        <a:t>001</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a:effectLst/>
                        </a:rPr>
                        <a:t>000856261</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931085900"/>
                  </a:ext>
                </a:extLst>
              </a:tr>
              <a:tr h="131859">
                <a:tc>
                  <a:txBody>
                    <a:bodyPr/>
                    <a:lstStyle/>
                    <a:p>
                      <a:pPr>
                        <a:lnSpc>
                          <a:spcPct val="107000"/>
                        </a:lnSpc>
                        <a:spcAft>
                          <a:spcPts val="0"/>
                        </a:spcAft>
                      </a:pPr>
                      <a:r>
                        <a:rPr lang="es-AR" sz="1600" dirty="0">
                          <a:effectLst/>
                        </a:rPr>
                        <a:t>005</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a:effectLst/>
                        </a:rPr>
                        <a:t>20190815114615.0</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4096466047"/>
                  </a:ext>
                </a:extLst>
              </a:tr>
              <a:tr h="131859">
                <a:tc>
                  <a:txBody>
                    <a:bodyPr/>
                    <a:lstStyle/>
                    <a:p>
                      <a:pPr>
                        <a:lnSpc>
                          <a:spcPct val="107000"/>
                        </a:lnSpc>
                        <a:spcAft>
                          <a:spcPts val="0"/>
                        </a:spcAft>
                      </a:pPr>
                      <a:r>
                        <a:rPr lang="es-AR" sz="1600" dirty="0">
                          <a:effectLst/>
                        </a:rPr>
                        <a:t>007</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err="1">
                          <a:effectLst/>
                        </a:rPr>
                        <a:t>td</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252306957"/>
                  </a:ext>
                </a:extLst>
              </a:tr>
              <a:tr h="131859">
                <a:tc>
                  <a:txBody>
                    <a:bodyPr/>
                    <a:lstStyle/>
                    <a:p>
                      <a:pPr>
                        <a:lnSpc>
                          <a:spcPct val="107000"/>
                        </a:lnSpc>
                        <a:spcAft>
                          <a:spcPts val="0"/>
                        </a:spcAft>
                      </a:pPr>
                      <a:r>
                        <a:rPr lang="es-AR" sz="1600" dirty="0">
                          <a:effectLst/>
                        </a:rPr>
                        <a:t>008</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050707c19uu9999ag </a:t>
                      </a:r>
                      <a:r>
                        <a:rPr lang="es-AR" sz="1800" dirty="0" err="1">
                          <a:effectLst/>
                        </a:rPr>
                        <a:t>uu</a:t>
                      </a:r>
                      <a:r>
                        <a:rPr lang="es-AR" sz="1800" dirty="0">
                          <a:effectLst/>
                        </a:rPr>
                        <a:t> l r 0 b2spa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94221551"/>
                  </a:ext>
                </a:extLst>
              </a:tr>
              <a:tr h="131859">
                <a:tc>
                  <a:txBody>
                    <a:bodyPr/>
                    <a:lstStyle/>
                    <a:p>
                      <a:pPr>
                        <a:lnSpc>
                          <a:spcPct val="107000"/>
                        </a:lnSpc>
                        <a:spcAft>
                          <a:spcPts val="0"/>
                        </a:spcAft>
                      </a:pPr>
                      <a:r>
                        <a:rPr lang="es-AR" sz="1600" dirty="0">
                          <a:effectLst/>
                        </a:rPr>
                        <a:t>015</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AR-19--</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4674393"/>
                  </a:ext>
                </a:extLst>
              </a:tr>
              <a:tr h="131859">
                <a:tc>
                  <a:txBody>
                    <a:bodyPr/>
                    <a:lstStyle/>
                    <a:p>
                      <a:pPr>
                        <a:lnSpc>
                          <a:spcPct val="107000"/>
                        </a:lnSpc>
                        <a:spcAft>
                          <a:spcPts val="0"/>
                        </a:spcAft>
                      </a:pPr>
                      <a:r>
                        <a:rPr lang="es-AR" sz="1600" dirty="0">
                          <a:effectLst/>
                        </a:rPr>
                        <a:t>040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AR-</a:t>
                      </a:r>
                      <a:r>
                        <a:rPr lang="es-AR" sz="1800" dirty="0" err="1">
                          <a:effectLst/>
                        </a:rPr>
                        <a:t>BaBN</a:t>
                      </a:r>
                      <a:r>
                        <a:rPr lang="es-AR" sz="1800" dirty="0">
                          <a:effectLst/>
                        </a:rPr>
                        <a:t> |b spa |c AR-</a:t>
                      </a:r>
                      <a:r>
                        <a:rPr lang="es-AR" sz="1800" dirty="0" err="1">
                          <a:effectLst/>
                        </a:rPr>
                        <a:t>BaBN</a:t>
                      </a:r>
                      <a:r>
                        <a:rPr lang="es-AR" sz="1800" dirty="0">
                          <a:effectLst/>
                        </a:rPr>
                        <a:t> |e </a:t>
                      </a:r>
                      <a:r>
                        <a:rPr lang="es-AR" sz="1800" dirty="0" err="1">
                          <a:effectLst/>
                        </a:rPr>
                        <a:t>aacr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979986700"/>
                  </a:ext>
                </a:extLst>
              </a:tr>
              <a:tr h="131859">
                <a:tc>
                  <a:txBody>
                    <a:bodyPr/>
                    <a:lstStyle/>
                    <a:p>
                      <a:pPr>
                        <a:lnSpc>
                          <a:spcPct val="107000"/>
                        </a:lnSpc>
                        <a:spcAft>
                          <a:spcPts val="0"/>
                        </a:spcAft>
                      </a:pPr>
                      <a:r>
                        <a:rPr lang="es-AR" sz="1600" dirty="0">
                          <a:effectLst/>
                        </a:rPr>
                        <a:t>043</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s-</a:t>
                      </a:r>
                      <a:r>
                        <a:rPr lang="es-AR" sz="1800" dirty="0" err="1">
                          <a:effectLst/>
                        </a:rPr>
                        <a:t>ag</a:t>
                      </a:r>
                      <a:r>
                        <a:rPr lang="es-AR" sz="1800" dirty="0">
                          <a:effectLst/>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845428653"/>
                  </a:ext>
                </a:extLst>
              </a:tr>
              <a:tr h="131859">
                <a:tc>
                  <a:txBody>
                    <a:bodyPr/>
                    <a:lstStyle/>
                    <a:p>
                      <a:pPr>
                        <a:lnSpc>
                          <a:spcPct val="107000"/>
                        </a:lnSpc>
                        <a:spcAft>
                          <a:spcPts val="0"/>
                        </a:spcAft>
                      </a:pPr>
                      <a:r>
                        <a:rPr lang="es-AR" sz="1600">
                          <a:effectLst/>
                        </a:rPr>
                        <a:t>044</a:t>
                      </a:r>
                      <a:endParaRPr lang="es-AR" sz="16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a:t>
                      </a:r>
                      <a:r>
                        <a:rPr lang="es-AR" sz="1800" dirty="0" err="1">
                          <a:effectLst/>
                        </a:rPr>
                        <a:t>ag</a:t>
                      </a:r>
                      <a:r>
                        <a:rPr lang="es-AR" sz="1800" dirty="0">
                          <a:effectLst/>
                        </a:rPr>
                        <a:t> |c </a:t>
                      </a:r>
                      <a:r>
                        <a:rPr lang="es-AR" sz="1800" dirty="0" err="1">
                          <a:effectLst/>
                        </a:rPr>
                        <a:t>ar</a:t>
                      </a:r>
                      <a:r>
                        <a:rPr lang="es-AR" sz="1800" dirty="0">
                          <a:effectLst/>
                        </a:rPr>
                        <a:t>-c</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962266915"/>
                  </a:ext>
                </a:extLst>
              </a:tr>
              <a:tr h="131859">
                <a:tc>
                  <a:txBody>
                    <a:bodyPr/>
                    <a:lstStyle/>
                    <a:p>
                      <a:pPr>
                        <a:lnSpc>
                          <a:spcPct val="107000"/>
                        </a:lnSpc>
                        <a:spcAft>
                          <a:spcPts val="0"/>
                        </a:spcAft>
                      </a:pPr>
                      <a:r>
                        <a:rPr lang="es-AR" sz="1600">
                          <a:effectLst/>
                        </a:rPr>
                        <a:t>0801</a:t>
                      </a:r>
                      <a:endParaRPr lang="es-AR" sz="16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336.22(82) |2 2016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4106834999"/>
                  </a:ext>
                </a:extLst>
              </a:tr>
              <a:tr h="131859">
                <a:tc>
                  <a:txBody>
                    <a:bodyPr/>
                    <a:lstStyle/>
                    <a:p>
                      <a:pPr>
                        <a:lnSpc>
                          <a:spcPct val="107000"/>
                        </a:lnSpc>
                        <a:spcAft>
                          <a:spcPts val="0"/>
                        </a:spcAft>
                      </a:pPr>
                      <a:r>
                        <a:rPr lang="es-AR" sz="1600">
                          <a:effectLst/>
                        </a:rPr>
                        <a:t>1101</a:t>
                      </a:r>
                      <a:endParaRPr lang="es-AR" sz="16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Argentina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2627336009"/>
                  </a:ext>
                </a:extLst>
              </a:tr>
              <a:tr h="131859">
                <a:tc>
                  <a:txBody>
                    <a:bodyPr/>
                    <a:lstStyle/>
                    <a:p>
                      <a:pPr>
                        <a:lnSpc>
                          <a:spcPct val="107000"/>
                        </a:lnSpc>
                        <a:spcAft>
                          <a:spcPts val="0"/>
                        </a:spcAft>
                      </a:pPr>
                      <a:r>
                        <a:rPr lang="es-AR" sz="1600">
                          <a:effectLst/>
                        </a:rPr>
                        <a:t>24010</a:t>
                      </a:r>
                      <a:endParaRPr lang="es-AR" sz="16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Leyes, etc.</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490993264"/>
                  </a:ext>
                </a:extLst>
              </a:tr>
              <a:tr h="131859">
                <a:tc>
                  <a:txBody>
                    <a:bodyPr/>
                    <a:lstStyle/>
                    <a:p>
                      <a:pPr>
                        <a:lnSpc>
                          <a:spcPct val="107000"/>
                        </a:lnSpc>
                        <a:spcAft>
                          <a:spcPts val="0"/>
                        </a:spcAft>
                      </a:pPr>
                      <a:r>
                        <a:rPr lang="es-AR" sz="1600" dirty="0">
                          <a:effectLst/>
                        </a:rPr>
                        <a:t>24510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Práctica y actualidad tributaria / |c </a:t>
                      </a:r>
                      <a:r>
                        <a:rPr lang="es-AR" sz="1800" dirty="0" err="1">
                          <a:effectLst/>
                        </a:rPr>
                        <a:t>Errepar</a:t>
                      </a:r>
                      <a:r>
                        <a:rPr lang="es-AR" sz="1800" dirty="0">
                          <a:effectLst/>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2090985889"/>
                  </a:ext>
                </a:extLst>
              </a:tr>
              <a:tr h="131859">
                <a:tc>
                  <a:txBody>
                    <a:bodyPr/>
                    <a:lstStyle/>
                    <a:p>
                      <a:pPr>
                        <a:lnSpc>
                          <a:spcPct val="107000"/>
                        </a:lnSpc>
                        <a:spcAft>
                          <a:spcPts val="0"/>
                        </a:spcAft>
                      </a:pPr>
                      <a:r>
                        <a:rPr lang="es-AR" sz="1600" dirty="0">
                          <a:effectLst/>
                        </a:rPr>
                        <a:t>260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Buenos Aires : |b </a:t>
                      </a:r>
                      <a:r>
                        <a:rPr lang="es-AR" sz="1800" dirty="0" err="1">
                          <a:effectLst/>
                        </a:rPr>
                        <a:t>Errepar</a:t>
                      </a:r>
                      <a:r>
                        <a:rPr lang="es-AR" sz="1800" dirty="0">
                          <a:effectLst/>
                        </a:rPr>
                        <a:t>, |c [19--?]-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60274360"/>
                  </a:ext>
                </a:extLst>
              </a:tr>
              <a:tr h="131859">
                <a:tc>
                  <a:txBody>
                    <a:bodyPr/>
                    <a:lstStyle/>
                    <a:p>
                      <a:pPr>
                        <a:lnSpc>
                          <a:spcPct val="107000"/>
                        </a:lnSpc>
                        <a:spcAft>
                          <a:spcPts val="0"/>
                        </a:spcAft>
                      </a:pPr>
                      <a:r>
                        <a:rPr lang="es-AR" sz="1600" dirty="0">
                          <a:effectLst/>
                        </a:rPr>
                        <a:t>27010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Paraná 725 |b Buenos Aires |d Argentina |k 4370-2002 |m clientes@errepar.com.ar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4291698372"/>
                  </a:ext>
                </a:extLst>
              </a:tr>
              <a:tr h="131859">
                <a:tc>
                  <a:txBody>
                    <a:bodyPr/>
                    <a:lstStyle/>
                    <a:p>
                      <a:pPr>
                        <a:lnSpc>
                          <a:spcPct val="107000"/>
                        </a:lnSpc>
                        <a:spcAft>
                          <a:spcPts val="0"/>
                        </a:spcAft>
                      </a:pPr>
                      <a:r>
                        <a:rPr lang="es-AR" sz="1600" dirty="0">
                          <a:effectLst/>
                        </a:rPr>
                        <a:t>300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v. (hojas sustituibles) ; |c 25 cm.</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4275524546"/>
                  </a:ext>
                </a:extLst>
              </a:tr>
              <a:tr h="131859">
                <a:tc>
                  <a:txBody>
                    <a:bodyPr/>
                    <a:lstStyle/>
                    <a:p>
                      <a:pPr>
                        <a:lnSpc>
                          <a:spcPct val="107000"/>
                        </a:lnSpc>
                        <a:spcAft>
                          <a:spcPts val="0"/>
                        </a:spcAft>
                      </a:pPr>
                      <a:r>
                        <a:rPr lang="es-AR" sz="1600" dirty="0">
                          <a:effectLst/>
                        </a:rPr>
                        <a:t>310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Puesta al día mediante hojas sueltas actualizables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840400020"/>
                  </a:ext>
                </a:extLst>
              </a:tr>
            </a:tbl>
          </a:graphicData>
        </a:graphic>
      </p:graphicFrame>
      <p:grpSp>
        <p:nvGrpSpPr>
          <p:cNvPr id="4" name="Grupo 3"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Tree>
    <p:extLst>
      <p:ext uri="{BB962C8B-B14F-4D97-AF65-F5344CB8AC3E}">
        <p14:creationId xmlns:p14="http://schemas.microsoft.com/office/powerpoint/2010/main" val="371908745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436642330"/>
              </p:ext>
            </p:extLst>
          </p:nvPr>
        </p:nvGraphicFramePr>
        <p:xfrm>
          <a:off x="538163" y="725488"/>
          <a:ext cx="8362980" cy="4614555"/>
        </p:xfrm>
        <a:graphic>
          <a:graphicData uri="http://schemas.openxmlformats.org/drawingml/2006/table">
            <a:tbl>
              <a:tblPr firstRow="1" firstCol="1" bandRow="1">
                <a:tableStyleId>{5C22544A-7EE6-4342-B048-85BDC9FD1C3A}</a:tableStyleId>
              </a:tblPr>
              <a:tblGrid>
                <a:gridCol w="1285890">
                  <a:extLst>
                    <a:ext uri="{9D8B030D-6E8A-4147-A177-3AD203B41FA5}">
                      <a16:colId xmlns:a16="http://schemas.microsoft.com/office/drawing/2014/main" val="3550079673"/>
                    </a:ext>
                  </a:extLst>
                </a:gridCol>
                <a:gridCol w="7077090">
                  <a:extLst>
                    <a:ext uri="{9D8B030D-6E8A-4147-A177-3AD203B41FA5}">
                      <a16:colId xmlns:a16="http://schemas.microsoft.com/office/drawing/2014/main" val="1103524384"/>
                    </a:ext>
                  </a:extLst>
                </a:gridCol>
              </a:tblGrid>
              <a:tr h="131859">
                <a:tc>
                  <a:txBody>
                    <a:bodyPr/>
                    <a:lstStyle/>
                    <a:p>
                      <a:pPr>
                        <a:lnSpc>
                          <a:spcPct val="107000"/>
                        </a:lnSpc>
                        <a:spcAft>
                          <a:spcPts val="0"/>
                        </a:spcAft>
                      </a:pPr>
                      <a:r>
                        <a:rPr lang="es-AR" sz="1600" dirty="0">
                          <a:effectLst/>
                        </a:rPr>
                        <a:t>500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Director: Francisco R. Cañada.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151290871"/>
                  </a:ext>
                </a:extLst>
              </a:tr>
              <a:tr h="131859">
                <a:tc>
                  <a:txBody>
                    <a:bodyPr/>
                    <a:lstStyle/>
                    <a:p>
                      <a:pPr>
                        <a:lnSpc>
                          <a:spcPct val="107000"/>
                        </a:lnSpc>
                        <a:spcAft>
                          <a:spcPts val="0"/>
                        </a:spcAft>
                      </a:pPr>
                      <a:r>
                        <a:rPr lang="es-AR" sz="1600" dirty="0">
                          <a:effectLst/>
                        </a:rPr>
                        <a:t>500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Director del título: Hugo G. Kaplan.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2613102999"/>
                  </a:ext>
                </a:extLst>
              </a:tr>
              <a:tr h="131859">
                <a:tc>
                  <a:txBody>
                    <a:bodyPr/>
                    <a:lstStyle/>
                    <a:p>
                      <a:pPr>
                        <a:lnSpc>
                          <a:spcPct val="107000"/>
                        </a:lnSpc>
                        <a:spcAft>
                          <a:spcPts val="0"/>
                        </a:spcAft>
                      </a:pPr>
                      <a:r>
                        <a:rPr lang="es-AR" sz="1600" dirty="0">
                          <a:effectLst/>
                        </a:rPr>
                        <a:t>500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La Biblioteca posee los índices acumulativos de los años 2008, 2009 al 2011.</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2663917240"/>
                  </a:ext>
                </a:extLst>
              </a:tr>
              <a:tr h="131859">
                <a:tc>
                  <a:txBody>
                    <a:bodyPr/>
                    <a:lstStyle/>
                    <a:p>
                      <a:pPr>
                        <a:lnSpc>
                          <a:spcPct val="107000"/>
                        </a:lnSpc>
                        <a:spcAft>
                          <a:spcPts val="0"/>
                        </a:spcAft>
                      </a:pPr>
                      <a:r>
                        <a:rPr lang="es-AR" sz="1600" dirty="0">
                          <a:effectLst/>
                        </a:rPr>
                        <a:t>525</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Factura electrónica (suplemento especial).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23230790"/>
                  </a:ext>
                </a:extLst>
              </a:tr>
              <a:tr h="131859">
                <a:tc>
                  <a:txBody>
                    <a:bodyPr/>
                    <a:lstStyle/>
                    <a:p>
                      <a:pPr>
                        <a:lnSpc>
                          <a:spcPct val="107000"/>
                        </a:lnSpc>
                        <a:spcAft>
                          <a:spcPts val="0"/>
                        </a:spcAft>
                      </a:pPr>
                      <a:r>
                        <a:rPr lang="es-AR" sz="1600" dirty="0">
                          <a:effectLst/>
                        </a:rPr>
                        <a:t>530</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Disponible en formato digital, previa suscripción.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485053318"/>
                  </a:ext>
                </a:extLst>
              </a:tr>
              <a:tr h="131859">
                <a:tc>
                  <a:txBody>
                    <a:bodyPr/>
                    <a:lstStyle/>
                    <a:p>
                      <a:pPr>
                        <a:lnSpc>
                          <a:spcPct val="107000"/>
                        </a:lnSpc>
                        <a:spcAft>
                          <a:spcPts val="0"/>
                        </a:spcAft>
                      </a:pPr>
                      <a:r>
                        <a:rPr lang="es-AR" sz="1600" dirty="0">
                          <a:effectLst/>
                        </a:rPr>
                        <a:t>588</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Descripción basada en: año 2011 |5 AR-</a:t>
                      </a:r>
                      <a:r>
                        <a:rPr lang="es-AR" sz="1800" dirty="0" err="1">
                          <a:effectLst/>
                        </a:rPr>
                        <a:t>BaBN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98630036"/>
                  </a:ext>
                </a:extLst>
              </a:tr>
              <a:tr h="131859">
                <a:tc>
                  <a:txBody>
                    <a:bodyPr/>
                    <a:lstStyle/>
                    <a:p>
                      <a:pPr>
                        <a:lnSpc>
                          <a:spcPct val="107000"/>
                        </a:lnSpc>
                        <a:spcAft>
                          <a:spcPts val="0"/>
                        </a:spcAft>
                      </a:pPr>
                      <a:r>
                        <a:rPr lang="es-AR" sz="1600" dirty="0">
                          <a:effectLst/>
                        </a:rPr>
                        <a:t>650 4</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Impuestos |x Legislación |z Argentina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32267237"/>
                  </a:ext>
                </a:extLst>
              </a:tr>
              <a:tr h="131859">
                <a:tc>
                  <a:txBody>
                    <a:bodyPr/>
                    <a:lstStyle/>
                    <a:p>
                      <a:pPr>
                        <a:lnSpc>
                          <a:spcPct val="107000"/>
                        </a:lnSpc>
                        <a:spcAft>
                          <a:spcPts val="0"/>
                        </a:spcAft>
                      </a:pPr>
                      <a:r>
                        <a:rPr lang="es-AR" sz="1600" dirty="0">
                          <a:effectLst/>
                        </a:rPr>
                        <a:t>650 4</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Derecho tributario |x Legislación |z Argentina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246271023"/>
                  </a:ext>
                </a:extLst>
              </a:tr>
              <a:tr h="131859">
                <a:tc>
                  <a:txBody>
                    <a:bodyPr/>
                    <a:lstStyle/>
                    <a:p>
                      <a:pPr>
                        <a:lnSpc>
                          <a:spcPct val="107000"/>
                        </a:lnSpc>
                        <a:spcAft>
                          <a:spcPts val="0"/>
                        </a:spcAft>
                      </a:pPr>
                      <a:r>
                        <a:rPr lang="es-AR" sz="1800">
                          <a:effectLst/>
                        </a:rPr>
                        <a:t>655 4</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Publicaciones con hojas sueltas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4237227782"/>
                  </a:ext>
                </a:extLst>
              </a:tr>
              <a:tr h="131859">
                <a:tc>
                  <a:txBody>
                    <a:bodyPr/>
                    <a:lstStyle/>
                    <a:p>
                      <a:pPr>
                        <a:lnSpc>
                          <a:spcPct val="107000"/>
                        </a:lnSpc>
                        <a:spcAft>
                          <a:spcPts val="0"/>
                        </a:spcAft>
                      </a:pPr>
                      <a:r>
                        <a:rPr lang="es-AR" sz="1800">
                          <a:effectLst/>
                        </a:rPr>
                        <a:t>7001</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Cañada, Francisco R. |e director de publicación |4 </a:t>
                      </a:r>
                      <a:r>
                        <a:rPr lang="es-AR" sz="1800" dirty="0" err="1">
                          <a:effectLst/>
                        </a:rPr>
                        <a:t>pbd</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389322692"/>
                  </a:ext>
                </a:extLst>
              </a:tr>
              <a:tr h="131859">
                <a:tc>
                  <a:txBody>
                    <a:bodyPr/>
                    <a:lstStyle/>
                    <a:p>
                      <a:pPr>
                        <a:lnSpc>
                          <a:spcPct val="107000"/>
                        </a:lnSpc>
                        <a:spcAft>
                          <a:spcPts val="0"/>
                        </a:spcAft>
                      </a:pPr>
                      <a:r>
                        <a:rPr lang="es-AR" sz="1800">
                          <a:effectLst/>
                        </a:rPr>
                        <a:t>7001</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Kaplan, Hugo E. |e director de publicación |4 </a:t>
                      </a:r>
                      <a:r>
                        <a:rPr lang="es-AR" sz="1800" dirty="0" err="1">
                          <a:effectLst/>
                        </a:rPr>
                        <a:t>pbd</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149183358"/>
                  </a:ext>
                </a:extLst>
              </a:tr>
              <a:tr h="131859">
                <a:tc>
                  <a:txBody>
                    <a:bodyPr/>
                    <a:lstStyle/>
                    <a:p>
                      <a:pPr>
                        <a:lnSpc>
                          <a:spcPct val="107000"/>
                        </a:lnSpc>
                        <a:spcAft>
                          <a:spcPts val="0"/>
                        </a:spcAft>
                      </a:pPr>
                      <a:r>
                        <a:rPr lang="es-AR" sz="1800">
                          <a:effectLst/>
                        </a:rPr>
                        <a:t>7102</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a:t>
                      </a:r>
                      <a:r>
                        <a:rPr lang="es-AR" sz="1800" dirty="0" err="1">
                          <a:effectLst/>
                        </a:rPr>
                        <a:t>Errepar</a:t>
                      </a:r>
                      <a:r>
                        <a:rPr lang="es-AR" sz="1800" dirty="0">
                          <a:effectLst/>
                        </a:rPr>
                        <a:t> |e edit.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3363601719"/>
                  </a:ext>
                </a:extLst>
              </a:tr>
              <a:tr h="131859">
                <a:tc>
                  <a:txBody>
                    <a:bodyPr/>
                    <a:lstStyle/>
                    <a:p>
                      <a:pPr>
                        <a:lnSpc>
                          <a:spcPct val="107000"/>
                        </a:lnSpc>
                        <a:spcAft>
                          <a:spcPts val="0"/>
                        </a:spcAft>
                      </a:pPr>
                      <a:r>
                        <a:rPr lang="es-AR" sz="1800">
                          <a:effectLst/>
                        </a:rPr>
                        <a:t>LKR</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DN |b 1463942 |l BNA01 |m Práctica y actualidad tributaria |n </a:t>
                      </a:r>
                      <a:r>
                        <a:rPr lang="es-AR" sz="1800" dirty="0" err="1">
                          <a:effectLst/>
                        </a:rPr>
                        <a:t>Erreius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2097811073"/>
                  </a:ext>
                </a:extLst>
              </a:tr>
              <a:tr h="131859">
                <a:tc>
                  <a:txBody>
                    <a:bodyPr/>
                    <a:lstStyle/>
                    <a:p>
                      <a:pPr>
                        <a:lnSpc>
                          <a:spcPct val="107000"/>
                        </a:lnSpc>
                        <a:spcAft>
                          <a:spcPts val="0"/>
                        </a:spcAft>
                      </a:pPr>
                      <a:r>
                        <a:rPr lang="es-AR" sz="1800">
                          <a:effectLst/>
                        </a:rPr>
                        <a:t>OWN</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tc>
                  <a:txBody>
                    <a:bodyPr/>
                    <a:lstStyle/>
                    <a:p>
                      <a:pPr>
                        <a:lnSpc>
                          <a:spcPct val="107000"/>
                        </a:lnSpc>
                        <a:spcAft>
                          <a:spcPts val="0"/>
                        </a:spcAft>
                      </a:pPr>
                      <a:r>
                        <a:rPr lang="es-AR" sz="1800" dirty="0">
                          <a:effectLst/>
                        </a:rPr>
                        <a:t>|a CAT_HEME</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75" marR="7575" marT="7575" marB="7575" anchor="ctr"/>
                </a:tc>
                <a:extLst>
                  <a:ext uri="{0D108BD9-81ED-4DB2-BD59-A6C34878D82A}">
                    <a16:rowId xmlns:a16="http://schemas.microsoft.com/office/drawing/2014/main" val="1396869249"/>
                  </a:ext>
                </a:extLst>
              </a:tr>
            </a:tbl>
          </a:graphicData>
        </a:graphic>
      </p:graphicFrame>
      <p:grpSp>
        <p:nvGrpSpPr>
          <p:cNvPr id="4" name="Grupo 3"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8" name="Imagen 7"/>
          <p:cNvPicPr>
            <a:picLocks noChangeAspect="1"/>
          </p:cNvPicPr>
          <p:nvPr/>
        </p:nvPicPr>
        <p:blipFill>
          <a:blip r:embed="rId2"/>
          <a:stretch>
            <a:fillRect/>
          </a:stretch>
        </p:blipFill>
        <p:spPr>
          <a:xfrm>
            <a:off x="3940" y="6115050"/>
            <a:ext cx="2276475" cy="742950"/>
          </a:xfrm>
          <a:prstGeom prst="rect">
            <a:avLst/>
          </a:prstGeom>
        </p:spPr>
      </p:pic>
      <p:sp>
        <p:nvSpPr>
          <p:cNvPr id="9" name="Título 1"/>
          <p:cNvSpPr>
            <a:spLocks noGrp="1"/>
          </p:cNvSpPr>
          <p:nvPr>
            <p:ph type="title"/>
          </p:nvPr>
        </p:nvSpPr>
        <p:spPr>
          <a:xfrm>
            <a:off x="8958263" y="479425"/>
            <a:ext cx="3071812" cy="1325563"/>
          </a:xfrm>
        </p:spPr>
        <p:txBody>
          <a:bodyPr>
            <a:normAutofit fontScale="90000"/>
          </a:bodyPr>
          <a:lstStyle/>
          <a:p>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Actualización </a:t>
            </a:r>
            <a:b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br>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de Hojas </a:t>
            </a:r>
            <a:r>
              <a:rPr lang="es-AR"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a:t>
            </a:r>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ueltas</a:t>
            </a:r>
            <a:endParaRPr lang="es-AR"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0461280"/>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39150" y="136525"/>
            <a:ext cx="3641035" cy="1325563"/>
          </a:xfrm>
        </p:spPr>
        <p:txBody>
          <a:bodyPr>
            <a:normAutofit fontScale="90000"/>
          </a:bodyPr>
          <a:lstStyle/>
          <a:p>
            <a:r>
              <a:rPr lang="es-AR" sz="4000" b="1" dirty="0" smtClean="0">
                <a:solidFill>
                  <a:schemeClr val="accent1">
                    <a:lumMod val="50000"/>
                  </a:schemeClr>
                </a:solidFill>
                <a:latin typeface="Segoe UI  "/>
              </a:rPr>
              <a:t>Actualización de Páginas Web</a:t>
            </a:r>
            <a:endParaRPr lang="es-AR" sz="4000" b="1" dirty="0">
              <a:solidFill>
                <a:schemeClr val="accent1">
                  <a:lumMod val="50000"/>
                </a:schemeClr>
              </a:solidFill>
              <a:latin typeface="Segoe UI  "/>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7" name="Tabla 6"/>
          <p:cNvGraphicFramePr>
            <a:graphicFrameLocks noGrp="1"/>
          </p:cNvGraphicFramePr>
          <p:nvPr>
            <p:extLst>
              <p:ext uri="{D42A27DB-BD31-4B8C-83A1-F6EECF244321}">
                <p14:modId xmlns:p14="http://schemas.microsoft.com/office/powerpoint/2010/main" val="3774477329"/>
              </p:ext>
            </p:extLst>
          </p:nvPr>
        </p:nvGraphicFramePr>
        <p:xfrm>
          <a:off x="209160" y="208663"/>
          <a:ext cx="7716032" cy="6665319"/>
        </p:xfrm>
        <a:graphic>
          <a:graphicData uri="http://schemas.openxmlformats.org/drawingml/2006/table">
            <a:tbl>
              <a:tblPr firstRow="1" firstCol="1" bandRow="1">
                <a:tableStyleId>{5C22544A-7EE6-4342-B048-85BDC9FD1C3A}</a:tableStyleId>
              </a:tblPr>
              <a:tblGrid>
                <a:gridCol w="1019565">
                  <a:extLst>
                    <a:ext uri="{9D8B030D-6E8A-4147-A177-3AD203B41FA5}">
                      <a16:colId xmlns:a16="http://schemas.microsoft.com/office/drawing/2014/main" val="155843759"/>
                    </a:ext>
                  </a:extLst>
                </a:gridCol>
                <a:gridCol w="6696467">
                  <a:extLst>
                    <a:ext uri="{9D8B030D-6E8A-4147-A177-3AD203B41FA5}">
                      <a16:colId xmlns:a16="http://schemas.microsoft.com/office/drawing/2014/main" val="23325698"/>
                    </a:ext>
                  </a:extLst>
                </a:gridCol>
              </a:tblGrid>
              <a:tr h="181882">
                <a:tc>
                  <a:txBody>
                    <a:bodyPr/>
                    <a:lstStyle/>
                    <a:p>
                      <a:pPr algn="ctr">
                        <a:lnSpc>
                          <a:spcPct val="107000"/>
                        </a:lnSpc>
                        <a:spcAft>
                          <a:spcPts val="0"/>
                        </a:spcAft>
                      </a:pPr>
                      <a:r>
                        <a:rPr lang="es-AR" sz="1400" dirty="0">
                          <a:effectLst/>
                        </a:rPr>
                        <a:t>Nombre de etiquetas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gn="ctr">
                        <a:lnSpc>
                          <a:spcPct val="107000"/>
                        </a:lnSpc>
                        <a:spcAft>
                          <a:spcPts val="0"/>
                        </a:spcAft>
                      </a:pPr>
                      <a:r>
                        <a:rPr lang="es-AR" sz="1400" dirty="0">
                          <a:effectLst/>
                        </a:rPr>
                        <a:t>Datos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190331748"/>
                  </a:ext>
                </a:extLst>
              </a:tr>
              <a:tr h="181882">
                <a:tc>
                  <a:txBody>
                    <a:bodyPr/>
                    <a:lstStyle/>
                    <a:p>
                      <a:pPr>
                        <a:lnSpc>
                          <a:spcPct val="107000"/>
                        </a:lnSpc>
                        <a:spcAft>
                          <a:spcPts val="0"/>
                        </a:spcAft>
                      </a:pPr>
                      <a:r>
                        <a:rPr lang="es-AR" sz="1400" dirty="0">
                          <a:effectLst/>
                        </a:rPr>
                        <a:t>FMT</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CR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596139142"/>
                  </a:ext>
                </a:extLst>
              </a:tr>
              <a:tr h="181882">
                <a:tc>
                  <a:txBody>
                    <a:bodyPr/>
                    <a:lstStyle/>
                    <a:p>
                      <a:pPr>
                        <a:lnSpc>
                          <a:spcPct val="107000"/>
                        </a:lnSpc>
                        <a:spcAft>
                          <a:spcPts val="0"/>
                        </a:spcAft>
                      </a:pPr>
                      <a:r>
                        <a:rPr lang="es-AR" sz="1400" dirty="0">
                          <a:effectLst/>
                        </a:rPr>
                        <a:t>LDR</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00000nai a22 a 4500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1466563453"/>
                  </a:ext>
                </a:extLst>
              </a:tr>
              <a:tr h="181882">
                <a:tc>
                  <a:txBody>
                    <a:bodyPr/>
                    <a:lstStyle/>
                    <a:p>
                      <a:pPr>
                        <a:lnSpc>
                          <a:spcPct val="107000"/>
                        </a:lnSpc>
                        <a:spcAft>
                          <a:spcPts val="0"/>
                        </a:spcAft>
                      </a:pPr>
                      <a:r>
                        <a:rPr lang="es-AR" sz="1400" dirty="0">
                          <a:effectLst/>
                        </a:rPr>
                        <a:t>001</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001481741</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517611920"/>
                  </a:ext>
                </a:extLst>
              </a:tr>
              <a:tr h="181882">
                <a:tc>
                  <a:txBody>
                    <a:bodyPr/>
                    <a:lstStyle/>
                    <a:p>
                      <a:pPr>
                        <a:lnSpc>
                          <a:spcPct val="107000"/>
                        </a:lnSpc>
                        <a:spcAft>
                          <a:spcPts val="0"/>
                        </a:spcAft>
                      </a:pPr>
                      <a:r>
                        <a:rPr lang="es-AR" sz="1400" dirty="0">
                          <a:effectLst/>
                        </a:rPr>
                        <a:t>005</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20190808112514.0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4022698777"/>
                  </a:ext>
                </a:extLst>
              </a:tr>
              <a:tr h="181882">
                <a:tc>
                  <a:txBody>
                    <a:bodyPr/>
                    <a:lstStyle/>
                    <a:p>
                      <a:pPr>
                        <a:lnSpc>
                          <a:spcPct val="107000"/>
                        </a:lnSpc>
                        <a:spcAft>
                          <a:spcPts val="0"/>
                        </a:spcAft>
                      </a:pPr>
                      <a:r>
                        <a:rPr lang="es-AR" sz="1400" dirty="0">
                          <a:effectLst/>
                        </a:rPr>
                        <a:t>007</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err="1">
                          <a:effectLst/>
                        </a:rPr>
                        <a:t>cr</a:t>
                      </a:r>
                      <a:r>
                        <a:rPr lang="es-AR" sz="1800" dirty="0">
                          <a:effectLst/>
                        </a:rPr>
                        <a:t> </a:t>
                      </a:r>
                      <a:r>
                        <a:rPr lang="es-AR" sz="1800" dirty="0" err="1">
                          <a:effectLst/>
                        </a:rPr>
                        <a:t>nn</a:t>
                      </a:r>
                      <a:r>
                        <a:rPr lang="es-AR" sz="1800" dirty="0">
                          <a:effectLst/>
                        </a:rPr>
                        <a:t> ---</a:t>
                      </a:r>
                      <a:r>
                        <a:rPr lang="es-AR" sz="1800" dirty="0" err="1">
                          <a:effectLst/>
                        </a:rPr>
                        <a:t>annua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263235512"/>
                  </a:ext>
                </a:extLst>
              </a:tr>
              <a:tr h="181882">
                <a:tc>
                  <a:txBody>
                    <a:bodyPr/>
                    <a:lstStyle/>
                    <a:p>
                      <a:pPr>
                        <a:lnSpc>
                          <a:spcPct val="107000"/>
                        </a:lnSpc>
                        <a:spcAft>
                          <a:spcPts val="0"/>
                        </a:spcAft>
                      </a:pPr>
                      <a:r>
                        <a:rPr lang="es-AR" sz="1400" dirty="0">
                          <a:effectLst/>
                        </a:rPr>
                        <a:t>008</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190808c19959999ag </a:t>
                      </a:r>
                      <a:r>
                        <a:rPr lang="es-AR" sz="1800" dirty="0" err="1">
                          <a:effectLst/>
                        </a:rPr>
                        <a:t>kx</a:t>
                      </a:r>
                      <a:r>
                        <a:rPr lang="es-AR" sz="1800" dirty="0">
                          <a:effectLst/>
                        </a:rPr>
                        <a:t> w o 0 b2spa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543277720"/>
                  </a:ext>
                </a:extLst>
              </a:tr>
              <a:tr h="181882">
                <a:tc>
                  <a:txBody>
                    <a:bodyPr/>
                    <a:lstStyle/>
                    <a:p>
                      <a:pPr>
                        <a:lnSpc>
                          <a:spcPct val="107000"/>
                        </a:lnSpc>
                        <a:spcAft>
                          <a:spcPts val="0"/>
                        </a:spcAft>
                      </a:pPr>
                      <a:r>
                        <a:rPr lang="es-AR" sz="1400" dirty="0">
                          <a:effectLst/>
                        </a:rPr>
                        <a:t>015</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AR-1995</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1716387538"/>
                  </a:ext>
                </a:extLst>
              </a:tr>
              <a:tr h="181882">
                <a:tc>
                  <a:txBody>
                    <a:bodyPr/>
                    <a:lstStyle/>
                    <a:p>
                      <a:pPr>
                        <a:lnSpc>
                          <a:spcPct val="107000"/>
                        </a:lnSpc>
                        <a:spcAft>
                          <a:spcPts val="0"/>
                        </a:spcAft>
                      </a:pPr>
                      <a:r>
                        <a:rPr lang="es-AR" sz="1400" dirty="0">
                          <a:effectLst/>
                        </a:rPr>
                        <a:t>040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AR-</a:t>
                      </a:r>
                      <a:r>
                        <a:rPr lang="es-AR" sz="1800" dirty="0" err="1">
                          <a:effectLst/>
                        </a:rPr>
                        <a:t>BaBN</a:t>
                      </a:r>
                      <a:r>
                        <a:rPr lang="es-AR" sz="1800" dirty="0">
                          <a:effectLst/>
                        </a:rPr>
                        <a:t> |b spa |c AR-</a:t>
                      </a:r>
                      <a:r>
                        <a:rPr lang="es-AR" sz="1800" dirty="0" err="1">
                          <a:effectLst/>
                        </a:rPr>
                        <a:t>BaBN</a:t>
                      </a:r>
                      <a:r>
                        <a:rPr lang="es-AR" sz="1800" dirty="0">
                          <a:effectLst/>
                        </a:rPr>
                        <a:t> |e </a:t>
                      </a:r>
                      <a:r>
                        <a:rPr lang="es-AR" sz="1800" dirty="0" err="1">
                          <a:effectLst/>
                        </a:rPr>
                        <a:t>aacr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3964736143"/>
                  </a:ext>
                </a:extLst>
              </a:tr>
              <a:tr h="181882">
                <a:tc>
                  <a:txBody>
                    <a:bodyPr/>
                    <a:lstStyle/>
                    <a:p>
                      <a:pPr>
                        <a:lnSpc>
                          <a:spcPct val="107000"/>
                        </a:lnSpc>
                        <a:spcAft>
                          <a:spcPts val="0"/>
                        </a:spcAft>
                      </a:pPr>
                      <a:r>
                        <a:rPr lang="es-AR" sz="1400" dirty="0">
                          <a:effectLst/>
                        </a:rPr>
                        <a:t>044</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a:t>
                      </a:r>
                      <a:r>
                        <a:rPr lang="es-AR" sz="1800" dirty="0" err="1">
                          <a:effectLst/>
                        </a:rPr>
                        <a:t>ag</a:t>
                      </a:r>
                      <a:r>
                        <a:rPr lang="es-AR" sz="1800" dirty="0">
                          <a:effectLst/>
                        </a:rPr>
                        <a:t> |c </a:t>
                      </a:r>
                      <a:r>
                        <a:rPr lang="es-AR" sz="1800" dirty="0" err="1">
                          <a:effectLst/>
                        </a:rPr>
                        <a:t>ar</a:t>
                      </a:r>
                      <a:r>
                        <a:rPr lang="es-AR" sz="1800" dirty="0">
                          <a:effectLst/>
                        </a:rPr>
                        <a:t>-c</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3105038374"/>
                  </a:ext>
                </a:extLst>
              </a:tr>
              <a:tr h="181882">
                <a:tc>
                  <a:txBody>
                    <a:bodyPr/>
                    <a:lstStyle/>
                    <a:p>
                      <a:pPr>
                        <a:lnSpc>
                          <a:spcPct val="107000"/>
                        </a:lnSpc>
                        <a:spcAft>
                          <a:spcPts val="0"/>
                        </a:spcAft>
                      </a:pPr>
                      <a:r>
                        <a:rPr lang="es-AR" sz="1400" dirty="0">
                          <a:effectLst/>
                        </a:rPr>
                        <a:t>0801</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|2 2016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3849508350"/>
                  </a:ext>
                </a:extLst>
              </a:tr>
              <a:tr h="181882">
                <a:tc>
                  <a:txBody>
                    <a:bodyPr/>
                    <a:lstStyle/>
                    <a:p>
                      <a:pPr>
                        <a:lnSpc>
                          <a:spcPct val="107000"/>
                        </a:lnSpc>
                        <a:spcAft>
                          <a:spcPts val="0"/>
                        </a:spcAft>
                      </a:pPr>
                      <a:r>
                        <a:rPr lang="es-AR" sz="1400" dirty="0">
                          <a:effectLst/>
                        </a:rPr>
                        <a:t>24500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La Nación |h [Recurso electrónico]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333687847"/>
                  </a:ext>
                </a:extLst>
              </a:tr>
              <a:tr h="181882">
                <a:tc>
                  <a:txBody>
                    <a:bodyPr/>
                    <a:lstStyle/>
                    <a:p>
                      <a:pPr>
                        <a:lnSpc>
                          <a:spcPct val="107000"/>
                        </a:lnSpc>
                        <a:spcAft>
                          <a:spcPts val="0"/>
                        </a:spcAft>
                      </a:pPr>
                      <a:r>
                        <a:rPr lang="es-AR" sz="1400" dirty="0">
                          <a:effectLst/>
                        </a:rPr>
                        <a:t>260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[Buenos Aires] : |b La Nación, |c [1995]-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699442921"/>
                  </a:ext>
                </a:extLst>
              </a:tr>
              <a:tr h="181882">
                <a:tc>
                  <a:txBody>
                    <a:bodyPr/>
                    <a:lstStyle/>
                    <a:p>
                      <a:pPr>
                        <a:lnSpc>
                          <a:spcPct val="107000"/>
                        </a:lnSpc>
                        <a:spcAft>
                          <a:spcPts val="0"/>
                        </a:spcAft>
                      </a:pPr>
                      <a:r>
                        <a:rPr lang="es-AR" sz="1400" dirty="0">
                          <a:effectLst/>
                        </a:rPr>
                        <a:t>300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Recurso electrónico.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421156495"/>
                  </a:ext>
                </a:extLst>
              </a:tr>
              <a:tr h="181882">
                <a:tc>
                  <a:txBody>
                    <a:bodyPr/>
                    <a:lstStyle/>
                    <a:p>
                      <a:pPr>
                        <a:lnSpc>
                          <a:spcPct val="107000"/>
                        </a:lnSpc>
                        <a:spcAft>
                          <a:spcPts val="0"/>
                        </a:spcAft>
                      </a:pPr>
                      <a:r>
                        <a:rPr lang="es-AR" sz="1400" dirty="0">
                          <a:effectLst/>
                        </a:rPr>
                        <a:t>310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Actualización continua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948606636"/>
                  </a:ext>
                </a:extLst>
              </a:tr>
              <a:tr h="181882">
                <a:tc>
                  <a:txBody>
                    <a:bodyPr/>
                    <a:lstStyle/>
                    <a:p>
                      <a:pPr>
                        <a:lnSpc>
                          <a:spcPct val="107000"/>
                        </a:lnSpc>
                        <a:spcAft>
                          <a:spcPts val="0"/>
                        </a:spcAft>
                      </a:pPr>
                      <a:r>
                        <a:rPr lang="es-AR" sz="1400" dirty="0">
                          <a:effectLst/>
                        </a:rPr>
                        <a:t>500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Título tomado de la pantalla de inicio (08/08/2019).</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236162965"/>
                  </a:ext>
                </a:extLst>
              </a:tr>
              <a:tr h="181882">
                <a:tc>
                  <a:txBody>
                    <a:bodyPr/>
                    <a:lstStyle/>
                    <a:p>
                      <a:pPr>
                        <a:lnSpc>
                          <a:spcPct val="107000"/>
                        </a:lnSpc>
                        <a:spcAft>
                          <a:spcPts val="0"/>
                        </a:spcAft>
                      </a:pPr>
                      <a:r>
                        <a:rPr lang="es-AR" sz="1400">
                          <a:effectLst/>
                        </a:rPr>
                        <a:t>538</a:t>
                      </a:r>
                      <a:endParaRPr lang="es-AR" sz="140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Modo de acceso: Internet.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170503269"/>
                  </a:ext>
                </a:extLst>
              </a:tr>
              <a:tr h="181882">
                <a:tc>
                  <a:txBody>
                    <a:bodyPr/>
                    <a:lstStyle/>
                    <a:p>
                      <a:pPr>
                        <a:lnSpc>
                          <a:spcPct val="107000"/>
                        </a:lnSpc>
                        <a:spcAft>
                          <a:spcPts val="0"/>
                        </a:spcAft>
                      </a:pPr>
                      <a:r>
                        <a:rPr lang="es-AR" sz="1400" dirty="0">
                          <a:effectLst/>
                        </a:rPr>
                        <a:t>588</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Descripción basada en la página de inicio (08/08/2019).</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1247925096"/>
                  </a:ext>
                </a:extLst>
              </a:tr>
              <a:tr h="181882">
                <a:tc>
                  <a:txBody>
                    <a:bodyPr/>
                    <a:lstStyle/>
                    <a:p>
                      <a:pPr>
                        <a:lnSpc>
                          <a:spcPct val="107000"/>
                        </a:lnSpc>
                        <a:spcAft>
                          <a:spcPts val="0"/>
                        </a:spcAft>
                      </a:pPr>
                      <a:r>
                        <a:rPr lang="es-AR" sz="1400" dirty="0">
                          <a:effectLst/>
                        </a:rPr>
                        <a:t>655 4</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|a Página Web</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823608979"/>
                  </a:ext>
                </a:extLst>
              </a:tr>
              <a:tr h="181882">
                <a:tc>
                  <a:txBody>
                    <a:bodyPr/>
                    <a:lstStyle/>
                    <a:p>
                      <a:pPr>
                        <a:lnSpc>
                          <a:spcPct val="107000"/>
                        </a:lnSpc>
                        <a:spcAft>
                          <a:spcPts val="0"/>
                        </a:spcAft>
                      </a:pPr>
                      <a:r>
                        <a:rPr lang="es-AR" sz="1400" dirty="0">
                          <a:effectLst/>
                        </a:rPr>
                        <a:t>7760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|i Ed. impresa |t La Nación |w (AR-</a:t>
                      </a:r>
                      <a:r>
                        <a:rPr lang="es-AR" sz="1800" dirty="0" err="1">
                          <a:effectLst/>
                        </a:rPr>
                        <a:t>BaBN</a:t>
                      </a:r>
                      <a:r>
                        <a:rPr lang="es-AR" sz="1800" dirty="0">
                          <a:effectLst/>
                        </a:rPr>
                        <a:t>)001197445</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2962865724"/>
                  </a:ext>
                </a:extLst>
              </a:tr>
              <a:tr h="181882">
                <a:tc>
                  <a:txBody>
                    <a:bodyPr/>
                    <a:lstStyle/>
                    <a:p>
                      <a:pPr>
                        <a:lnSpc>
                          <a:spcPct val="107000"/>
                        </a:lnSpc>
                        <a:spcAft>
                          <a:spcPts val="0"/>
                        </a:spcAft>
                      </a:pPr>
                      <a:r>
                        <a:rPr lang="es-AR" sz="1400" dirty="0" smtClean="0">
                          <a:effectLst/>
                        </a:rPr>
                        <a:t>85640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tc>
                  <a:txBody>
                    <a:bodyPr/>
                    <a:lstStyle/>
                    <a:p>
                      <a:pPr>
                        <a:lnSpc>
                          <a:spcPct val="107000"/>
                        </a:lnSpc>
                        <a:spcAft>
                          <a:spcPts val="0"/>
                        </a:spcAft>
                      </a:pPr>
                      <a:r>
                        <a:rPr lang="es-AR" sz="1800" dirty="0">
                          <a:effectLst/>
                        </a:rPr>
                        <a:t>|u https://www.lanacion.com.ar/ |z Página Web</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7" marR="8067" marT="8067" marB="8067" anchor="ctr"/>
                </a:tc>
                <a:extLst>
                  <a:ext uri="{0D108BD9-81ED-4DB2-BD59-A6C34878D82A}">
                    <a16:rowId xmlns:a16="http://schemas.microsoft.com/office/drawing/2014/main" val="957240195"/>
                  </a:ext>
                </a:extLst>
              </a:tr>
            </a:tbl>
          </a:graphicData>
        </a:graphic>
      </p:graphicFrame>
    </p:spTree>
    <p:extLst>
      <p:ext uri="{BB962C8B-B14F-4D97-AF65-F5344CB8AC3E}">
        <p14:creationId xmlns:p14="http://schemas.microsoft.com/office/powerpoint/2010/main" val="267703713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 de texto 17">
            <a:extLst>
              <a:ext uri="{FF2B5EF4-FFF2-40B4-BE49-F238E27FC236}">
                <a16:creationId xmlns:a16="http://schemas.microsoft.com/office/drawing/2014/main" id="{39929E06-4AB9-4598-A963-82CCC18A3FF2}"/>
              </a:ext>
            </a:extLst>
          </p:cNvPr>
          <p:cNvSpPr txBox="1"/>
          <p:nvPr/>
        </p:nvSpPr>
        <p:spPr>
          <a:xfrm>
            <a:off x="41582" y="3977335"/>
            <a:ext cx="3054314" cy="1477328"/>
          </a:xfrm>
          <a:prstGeom prst="rect">
            <a:avLst/>
          </a:prstGeom>
          <a:noFill/>
        </p:spPr>
        <p:txBody>
          <a:bodyPr wrap="square" lIns="0" tIns="0" rIns="0" bIns="0" rtlCol="0">
            <a:spAutoFit/>
          </a:bodyPr>
          <a:lstStyle/>
          <a:p>
            <a:pPr algn="ctr"/>
            <a:r>
              <a:rPr lang="es-AR" sz="2400" b="1" i="1" dirty="0" err="1">
                <a:solidFill>
                  <a:schemeClr val="accent1">
                    <a:lumMod val="50000"/>
                  </a:schemeClr>
                </a:solidFill>
              </a:rPr>
              <a:t>Outstanding</a:t>
            </a:r>
            <a:r>
              <a:rPr lang="es-AR" sz="2400" b="1" i="1" dirty="0">
                <a:solidFill>
                  <a:schemeClr val="accent1">
                    <a:lumMod val="50000"/>
                  </a:schemeClr>
                </a:solidFill>
              </a:rPr>
              <a:t> </a:t>
            </a:r>
            <a:r>
              <a:rPr lang="es-AR" sz="2400" b="1" i="1" dirty="0" err="1">
                <a:solidFill>
                  <a:schemeClr val="accent1">
                    <a:lumMod val="50000"/>
                  </a:schemeClr>
                </a:solidFill>
              </a:rPr>
              <a:t>accounts</a:t>
            </a:r>
            <a:r>
              <a:rPr lang="es-AR" sz="2400" b="1" i="1" dirty="0">
                <a:solidFill>
                  <a:schemeClr val="accent1">
                    <a:lumMod val="50000"/>
                  </a:schemeClr>
                </a:solidFill>
              </a:rPr>
              <a:t>, </a:t>
            </a:r>
            <a:endParaRPr lang="es-AR" sz="2400" b="1" i="1" dirty="0" smtClean="0">
              <a:solidFill>
                <a:schemeClr val="accent1">
                  <a:lumMod val="50000"/>
                </a:schemeClr>
              </a:solidFill>
            </a:endParaRPr>
          </a:p>
          <a:p>
            <a:pPr algn="ctr"/>
            <a:r>
              <a:rPr lang="es-AR" sz="2400" b="1" i="1" dirty="0" smtClean="0">
                <a:solidFill>
                  <a:schemeClr val="accent1">
                    <a:lumMod val="50000"/>
                  </a:schemeClr>
                </a:solidFill>
              </a:rPr>
              <a:t>Library </a:t>
            </a:r>
            <a:r>
              <a:rPr lang="es-AR" sz="2400" b="1" i="1" dirty="0">
                <a:solidFill>
                  <a:schemeClr val="accent1">
                    <a:lumMod val="50000"/>
                  </a:schemeClr>
                </a:solidFill>
              </a:rPr>
              <a:t>of </a:t>
            </a:r>
            <a:r>
              <a:rPr lang="es-AR" sz="2400" b="1" i="1" dirty="0" err="1">
                <a:solidFill>
                  <a:schemeClr val="accent1">
                    <a:lumMod val="50000"/>
                  </a:schemeClr>
                </a:solidFill>
              </a:rPr>
              <a:t>the</a:t>
            </a:r>
            <a:r>
              <a:rPr lang="es-AR" sz="2400" b="1" i="1" dirty="0">
                <a:solidFill>
                  <a:schemeClr val="accent1">
                    <a:lumMod val="50000"/>
                  </a:schemeClr>
                </a:solidFill>
              </a:rPr>
              <a:t> </a:t>
            </a:r>
            <a:r>
              <a:rPr lang="es-AR" sz="2400" b="1" i="1" dirty="0" err="1">
                <a:solidFill>
                  <a:schemeClr val="accent1">
                    <a:lumMod val="50000"/>
                  </a:schemeClr>
                </a:solidFill>
              </a:rPr>
              <a:t>Legislative</a:t>
            </a:r>
            <a:r>
              <a:rPr lang="es-AR" sz="2400" b="1" i="1" dirty="0">
                <a:solidFill>
                  <a:schemeClr val="accent1">
                    <a:lumMod val="50000"/>
                  </a:schemeClr>
                </a:solidFill>
              </a:rPr>
              <a:t> </a:t>
            </a:r>
            <a:r>
              <a:rPr lang="es-AR" sz="2400" b="1" i="1" dirty="0" err="1" smtClean="0">
                <a:solidFill>
                  <a:schemeClr val="accent1">
                    <a:lumMod val="50000"/>
                  </a:schemeClr>
                </a:solidFill>
              </a:rPr>
              <a:t>Assembly</a:t>
            </a:r>
            <a:r>
              <a:rPr lang="es-AR" sz="2400" b="1" i="1" dirty="0" smtClean="0">
                <a:solidFill>
                  <a:schemeClr val="accent1">
                    <a:lumMod val="50000"/>
                  </a:schemeClr>
                </a:solidFill>
              </a:rPr>
              <a:t>, </a:t>
            </a:r>
            <a:r>
              <a:rPr lang="en-US" sz="2400" b="1" i="1" dirty="0">
                <a:solidFill>
                  <a:schemeClr val="accent1">
                    <a:lumMod val="50000"/>
                  </a:schemeClr>
                </a:solidFill>
              </a:rPr>
              <a:t>1898 and 1899</a:t>
            </a:r>
            <a:endParaRPr lang="es-ES" sz="2400" b="1" dirty="0">
              <a:solidFill>
                <a:schemeClr val="accent1">
                  <a:lumMod val="50000"/>
                </a:schemeClr>
              </a:solidFill>
              <a:latin typeface="Segoe UI" panose="020B0502040204020203" pitchFamily="34" charset="0"/>
              <a:cs typeface="Segoe UI" panose="020B0502040204020203" pitchFamily="34" charset="0"/>
            </a:endParaRPr>
          </a:p>
        </p:txBody>
      </p:sp>
      <p:sp>
        <p:nvSpPr>
          <p:cNvPr id="24" name="Cuadro de texto 23">
            <a:extLst>
              <a:ext uri="{FF2B5EF4-FFF2-40B4-BE49-F238E27FC236}">
                <a16:creationId xmlns:a16="http://schemas.microsoft.com/office/drawing/2014/main" id="{AB0754C1-4097-4CDA-B3CB-7304331CBBB9}"/>
              </a:ext>
            </a:extLst>
          </p:cNvPr>
          <p:cNvSpPr txBox="1"/>
          <p:nvPr/>
        </p:nvSpPr>
        <p:spPr>
          <a:xfrm>
            <a:off x="3136154" y="4005542"/>
            <a:ext cx="3271537" cy="2585323"/>
          </a:xfrm>
          <a:prstGeom prst="rect">
            <a:avLst/>
          </a:prstGeom>
          <a:noFill/>
        </p:spPr>
        <p:txBody>
          <a:bodyPr wrap="none" lIns="0" tIns="0" rIns="0" bIns="0" rtlCol="0">
            <a:spAutoFit/>
          </a:bodyPr>
          <a:lstStyle/>
          <a:p>
            <a:pPr algn="ctr"/>
            <a:r>
              <a:rPr lang="es-AR" sz="2400" b="1" i="1" dirty="0">
                <a:solidFill>
                  <a:schemeClr val="accent1">
                    <a:lumMod val="50000"/>
                  </a:schemeClr>
                </a:solidFill>
              </a:rPr>
              <a:t>Elementos de </a:t>
            </a:r>
            <a:r>
              <a:rPr lang="es-AR" sz="2400" b="1" i="1" dirty="0" smtClean="0">
                <a:solidFill>
                  <a:schemeClr val="accent1">
                    <a:lumMod val="50000"/>
                  </a:schemeClr>
                </a:solidFill>
              </a:rPr>
              <a:t>medicina</a:t>
            </a:r>
          </a:p>
          <a:p>
            <a:pPr algn="ctr"/>
            <a:r>
              <a:rPr lang="es-AR" sz="2400" b="1" i="1" dirty="0" smtClean="0">
                <a:solidFill>
                  <a:schemeClr val="accent1">
                    <a:lumMod val="50000"/>
                  </a:schemeClr>
                </a:solidFill>
              </a:rPr>
              <a:t> </a:t>
            </a:r>
            <a:r>
              <a:rPr lang="es-AR" sz="2400" b="1" i="1" dirty="0">
                <a:solidFill>
                  <a:schemeClr val="accent1">
                    <a:lumMod val="50000"/>
                  </a:schemeClr>
                </a:solidFill>
              </a:rPr>
              <a:t>infantil; </a:t>
            </a:r>
            <a:r>
              <a:rPr lang="es-AR" sz="2400" b="1" i="1" dirty="0" smtClean="0">
                <a:solidFill>
                  <a:schemeClr val="accent1">
                    <a:lumMod val="50000"/>
                  </a:schemeClr>
                </a:solidFill>
              </a:rPr>
              <a:t>apuntes </a:t>
            </a:r>
            <a:r>
              <a:rPr lang="es-AR" sz="2400" b="1" i="1" dirty="0">
                <a:solidFill>
                  <a:schemeClr val="accent1">
                    <a:lumMod val="50000"/>
                  </a:schemeClr>
                </a:solidFill>
              </a:rPr>
              <a:t>de la </a:t>
            </a:r>
            <a:endParaRPr lang="es-AR" sz="2400" b="1" i="1" dirty="0" smtClean="0">
              <a:solidFill>
                <a:schemeClr val="accent1">
                  <a:lumMod val="50000"/>
                </a:schemeClr>
              </a:solidFill>
            </a:endParaRPr>
          </a:p>
          <a:p>
            <a:pPr algn="ctr"/>
            <a:r>
              <a:rPr lang="es-AR" sz="2400" b="1" i="1" dirty="0" err="1" smtClean="0">
                <a:solidFill>
                  <a:schemeClr val="accent1">
                    <a:lumMod val="50000"/>
                  </a:schemeClr>
                </a:solidFill>
              </a:rPr>
              <a:t>Cátedra</a:t>
            </a:r>
            <a:r>
              <a:rPr lang="es-AR" sz="2400" b="1" i="1" dirty="0" smtClean="0">
                <a:solidFill>
                  <a:schemeClr val="accent1">
                    <a:lumMod val="50000"/>
                  </a:schemeClr>
                </a:solidFill>
              </a:rPr>
              <a:t> </a:t>
            </a:r>
            <a:r>
              <a:rPr lang="es-AR" sz="2400" b="1" i="1" dirty="0">
                <a:solidFill>
                  <a:schemeClr val="accent1">
                    <a:lumMod val="50000"/>
                  </a:schemeClr>
                </a:solidFill>
              </a:rPr>
              <a:t>de </a:t>
            </a:r>
            <a:r>
              <a:rPr lang="es-AR" sz="2400" b="1" i="1" dirty="0" err="1" smtClean="0">
                <a:solidFill>
                  <a:schemeClr val="accent1">
                    <a:lumMod val="50000"/>
                  </a:schemeClr>
                </a:solidFill>
              </a:rPr>
              <a:t>Clínica</a:t>
            </a:r>
            <a:endParaRPr lang="es-AR" sz="2400" b="1" i="1" dirty="0" smtClean="0">
              <a:solidFill>
                <a:schemeClr val="accent1">
                  <a:lumMod val="50000"/>
                </a:schemeClr>
              </a:solidFill>
            </a:endParaRPr>
          </a:p>
          <a:p>
            <a:pPr algn="ctr"/>
            <a:r>
              <a:rPr lang="es-AR" sz="2400" b="1" i="1" dirty="0" smtClean="0">
                <a:solidFill>
                  <a:schemeClr val="accent1">
                    <a:lumMod val="50000"/>
                  </a:schemeClr>
                </a:solidFill>
              </a:rPr>
              <a:t> </a:t>
            </a:r>
            <a:r>
              <a:rPr lang="es-AR" sz="2400" b="1" i="1" dirty="0" err="1">
                <a:solidFill>
                  <a:schemeClr val="accent1">
                    <a:lumMod val="50000"/>
                  </a:schemeClr>
                </a:solidFill>
              </a:rPr>
              <a:t>Pediátrica</a:t>
            </a:r>
            <a:r>
              <a:rPr lang="es-AR" sz="2400" b="1" i="1" dirty="0">
                <a:solidFill>
                  <a:schemeClr val="accent1">
                    <a:lumMod val="50000"/>
                  </a:schemeClr>
                </a:solidFill>
              </a:rPr>
              <a:t> de la Facultad </a:t>
            </a:r>
            <a:endParaRPr lang="es-AR" sz="2400" b="1" i="1" dirty="0" smtClean="0">
              <a:solidFill>
                <a:schemeClr val="accent1">
                  <a:lumMod val="50000"/>
                </a:schemeClr>
              </a:solidFill>
            </a:endParaRPr>
          </a:p>
          <a:p>
            <a:pPr algn="ctr"/>
            <a:r>
              <a:rPr lang="es-AR" sz="2400" b="1" i="1" dirty="0" smtClean="0">
                <a:solidFill>
                  <a:schemeClr val="accent1">
                    <a:lumMod val="50000"/>
                  </a:schemeClr>
                </a:solidFill>
              </a:rPr>
              <a:t>de Ciencias </a:t>
            </a:r>
            <a:r>
              <a:rPr lang="es-AR" sz="2400" b="1" i="1" dirty="0" err="1">
                <a:solidFill>
                  <a:schemeClr val="accent1">
                    <a:lumMod val="50000"/>
                  </a:schemeClr>
                </a:solidFill>
              </a:rPr>
              <a:t>Médicas</a:t>
            </a:r>
            <a:r>
              <a:rPr lang="es-AR" sz="2400" b="1" i="1" dirty="0">
                <a:solidFill>
                  <a:schemeClr val="accent1">
                    <a:lumMod val="50000"/>
                  </a:schemeClr>
                </a:solidFill>
              </a:rPr>
              <a:t> </a:t>
            </a:r>
            <a:endParaRPr lang="es-AR" sz="2400" b="1" i="1" dirty="0" smtClean="0">
              <a:solidFill>
                <a:schemeClr val="accent1">
                  <a:lumMod val="50000"/>
                </a:schemeClr>
              </a:solidFill>
            </a:endParaRPr>
          </a:p>
          <a:p>
            <a:pPr algn="ctr"/>
            <a:r>
              <a:rPr lang="es-AR" sz="2400" b="1" i="1" dirty="0" smtClean="0">
                <a:solidFill>
                  <a:schemeClr val="accent1">
                    <a:lumMod val="50000"/>
                  </a:schemeClr>
                </a:solidFill>
              </a:rPr>
              <a:t>de </a:t>
            </a:r>
            <a:r>
              <a:rPr lang="es-AR" sz="2400" b="1" i="1" dirty="0">
                <a:solidFill>
                  <a:schemeClr val="accent1">
                    <a:lumMod val="50000"/>
                  </a:schemeClr>
                </a:solidFill>
              </a:rPr>
              <a:t>la Universidad </a:t>
            </a:r>
            <a:r>
              <a:rPr lang="es-AR" sz="2400" b="1" i="1" dirty="0" smtClean="0">
                <a:solidFill>
                  <a:schemeClr val="accent1">
                    <a:lumMod val="50000"/>
                  </a:schemeClr>
                </a:solidFill>
              </a:rPr>
              <a:t>de </a:t>
            </a:r>
          </a:p>
          <a:p>
            <a:pPr algn="ctr"/>
            <a:r>
              <a:rPr lang="es-AR" sz="2400" b="1" i="1" dirty="0" smtClean="0">
                <a:solidFill>
                  <a:schemeClr val="accent1">
                    <a:lumMod val="50000"/>
                  </a:schemeClr>
                </a:solidFill>
              </a:rPr>
              <a:t>San </a:t>
            </a:r>
            <a:r>
              <a:rPr lang="es-AR" sz="2400" b="1" i="1" dirty="0">
                <a:solidFill>
                  <a:schemeClr val="accent1">
                    <a:lumMod val="50000"/>
                  </a:schemeClr>
                </a:solidFill>
              </a:rPr>
              <a:t>Carlos de Guatemala</a:t>
            </a:r>
            <a:endParaRPr lang="es-ES" sz="2400" b="1" dirty="0">
              <a:solidFill>
                <a:schemeClr val="accent1">
                  <a:lumMod val="50000"/>
                </a:schemeClr>
              </a:solidFill>
              <a:latin typeface="Segoe UI" panose="020B0502040204020203" pitchFamily="34" charset="0"/>
              <a:cs typeface="Segoe UI" panose="020B0502040204020203" pitchFamily="34" charset="0"/>
            </a:endParaRPr>
          </a:p>
        </p:txBody>
      </p:sp>
      <p:sp>
        <p:nvSpPr>
          <p:cNvPr id="36" name="Cuadro de texto 35">
            <a:extLst>
              <a:ext uri="{FF2B5EF4-FFF2-40B4-BE49-F238E27FC236}">
                <a16:creationId xmlns:a16="http://schemas.microsoft.com/office/drawing/2014/main" id="{54005B0B-E5FC-472B-962B-C2258039F3B2}"/>
              </a:ext>
            </a:extLst>
          </p:cNvPr>
          <p:cNvSpPr txBox="1"/>
          <p:nvPr/>
        </p:nvSpPr>
        <p:spPr>
          <a:xfrm>
            <a:off x="6742800" y="4022970"/>
            <a:ext cx="2255426" cy="738664"/>
          </a:xfrm>
          <a:prstGeom prst="rect">
            <a:avLst/>
          </a:prstGeom>
          <a:noFill/>
        </p:spPr>
        <p:txBody>
          <a:bodyPr wrap="none" lIns="0" tIns="0" rIns="0" bIns="0" rtlCol="0">
            <a:spAutoFit/>
          </a:bodyPr>
          <a:lstStyle/>
          <a:p>
            <a:pPr algn="ctr"/>
            <a:r>
              <a:rPr lang="es-AR" sz="2400" b="1" i="1" dirty="0">
                <a:solidFill>
                  <a:schemeClr val="accent1">
                    <a:lumMod val="50000"/>
                  </a:schemeClr>
                </a:solidFill>
              </a:rPr>
              <a:t>Labor </a:t>
            </a:r>
            <a:r>
              <a:rPr lang="es-AR" sz="2400" b="1" i="1" dirty="0" err="1">
                <a:solidFill>
                  <a:schemeClr val="accent1">
                    <a:lumMod val="50000"/>
                  </a:schemeClr>
                </a:solidFill>
              </a:rPr>
              <a:t>arbitration</a:t>
            </a:r>
            <a:r>
              <a:rPr lang="es-AR" sz="2400" b="1" i="1" dirty="0">
                <a:solidFill>
                  <a:schemeClr val="accent1">
                    <a:lumMod val="50000"/>
                  </a:schemeClr>
                </a:solidFill>
              </a:rPr>
              <a:t> </a:t>
            </a:r>
            <a:endParaRPr lang="es-AR" sz="2400" b="1" i="1" dirty="0" smtClean="0">
              <a:solidFill>
                <a:schemeClr val="accent1">
                  <a:lumMod val="50000"/>
                </a:schemeClr>
              </a:solidFill>
            </a:endParaRPr>
          </a:p>
          <a:p>
            <a:pPr algn="ctr"/>
            <a:r>
              <a:rPr lang="es-AR" sz="2400" b="1" i="1" dirty="0" err="1" smtClean="0">
                <a:solidFill>
                  <a:schemeClr val="accent1">
                    <a:lumMod val="50000"/>
                  </a:schemeClr>
                </a:solidFill>
              </a:rPr>
              <a:t>awards</a:t>
            </a:r>
            <a:endParaRPr lang="es-ES" sz="2400" b="1" dirty="0">
              <a:solidFill>
                <a:schemeClr val="accent1">
                  <a:lumMod val="50000"/>
                </a:schemeClr>
              </a:solidFill>
              <a:latin typeface="Segoe UI" panose="020B0502040204020203" pitchFamily="34" charset="0"/>
              <a:cs typeface="Segoe UI" panose="020B0502040204020203" pitchFamily="34" charset="0"/>
            </a:endParaRPr>
          </a:p>
        </p:txBody>
      </p:sp>
      <p:sp>
        <p:nvSpPr>
          <p:cNvPr id="57" name="Cuadro de texto 56">
            <a:extLst>
              <a:ext uri="{FF2B5EF4-FFF2-40B4-BE49-F238E27FC236}">
                <a16:creationId xmlns:a16="http://schemas.microsoft.com/office/drawing/2014/main" id="{25264A13-2CF6-4653-9A8E-AE29B6F25F8E}"/>
              </a:ext>
            </a:extLst>
          </p:cNvPr>
          <p:cNvSpPr txBox="1"/>
          <p:nvPr/>
        </p:nvSpPr>
        <p:spPr>
          <a:xfrm>
            <a:off x="723900" y="457291"/>
            <a:ext cx="8274326" cy="684460"/>
          </a:xfrm>
          <a:prstGeom prst="rect">
            <a:avLst/>
          </a:prstGeom>
          <a:noFill/>
        </p:spPr>
        <p:txBody>
          <a:bodyPr wrap="square" lIns="0" tIns="0" rIns="0" bIns="0" rtlCol="0">
            <a:noAutofit/>
          </a:bodyPr>
          <a:lstStyle/>
          <a:p>
            <a:pPr rtl="0">
              <a:lnSpc>
                <a:spcPts val="4000"/>
              </a:lnSpc>
            </a:pPr>
            <a:r>
              <a:rPr lang="es-ES" sz="4000" b="1" dirty="0" smtClean="0">
                <a:solidFill>
                  <a:srgbClr val="002060"/>
                </a:solidFill>
                <a:latin typeface="Segoe UI" panose="020B0502040204020203" pitchFamily="34" charset="0"/>
                <a:cs typeface="Segoe UI" panose="020B0502040204020203" pitchFamily="34" charset="0"/>
              </a:rPr>
              <a:t>Hagamos un poco de historia: </a:t>
            </a:r>
            <a:endParaRPr lang="es-ES" sz="4000" b="1" dirty="0">
              <a:solidFill>
                <a:srgbClr val="002060"/>
              </a:solidFill>
              <a:latin typeface="Segoe UI" panose="020B0502040204020203" pitchFamily="34" charset="0"/>
              <a:cs typeface="Segoe UI" panose="020B0502040204020203" pitchFamily="34" charset="0"/>
            </a:endParaRPr>
          </a:p>
        </p:txBody>
      </p:sp>
      <p:grpSp>
        <p:nvGrpSpPr>
          <p:cNvPr id="67" name="Grupo 66">
            <a:extLst>
              <a:ext uri="{FF2B5EF4-FFF2-40B4-BE49-F238E27FC236}">
                <a16:creationId xmlns:a16="http://schemas.microsoft.com/office/drawing/2014/main" id="{A6D12FB3-2E0E-4392-B30A-8FABD55972D2}"/>
              </a:ext>
              <a:ext uri="{C183D7F6-B498-43B3-948B-1728B52AA6E4}">
                <adec:decorative xmlns="" xmlns:adec="http://schemas.microsoft.com/office/drawing/2017/decorative" val="1"/>
              </a:ext>
            </a:extLst>
          </p:cNvPr>
          <p:cNvGrpSpPr/>
          <p:nvPr/>
        </p:nvGrpSpPr>
        <p:grpSpPr>
          <a:xfrm>
            <a:off x="-12700" y="1330183"/>
            <a:ext cx="12204700" cy="2514602"/>
            <a:chOff x="-12700" y="2162907"/>
            <a:chExt cx="12204700" cy="2514602"/>
          </a:xfrm>
        </p:grpSpPr>
        <p:pic>
          <p:nvPicPr>
            <p:cNvPr id="2" name="Imagen 1" descr="Un grupo de personas sentadas en un escritorio&#10;">
              <a:extLst>
                <a:ext uri="{FF2B5EF4-FFF2-40B4-BE49-F238E27FC236}">
                  <a16:creationId xmlns:a16="http://schemas.microsoft.com/office/drawing/2014/main" id="{2D62790E-5C31-4474-BE12-F50234A0C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3" name="Rectángulo 2" descr="Esta es una imagen de un escritorio con equipos portátiles y personas trabajando.">
              <a:extLst>
                <a:ext uri="{FF2B5EF4-FFF2-40B4-BE49-F238E27FC236}">
                  <a16:creationId xmlns:a16="http://schemas.microsoft.com/office/drawing/2014/main" id="{53AEFB1F-87BB-40C6-9BC7-E1CE0AC0AC1B}"/>
                </a:ext>
              </a:extLst>
            </p:cNvPr>
            <p:cNvSpPr/>
            <p:nvPr/>
          </p:nvSpPr>
          <p:spPr>
            <a:xfrm>
              <a:off x="0" y="2162907"/>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es-ES" dirty="0">
                <a:solidFill>
                  <a:schemeClr val="tx1"/>
                </a:solidFill>
              </a:endParaRPr>
            </a:p>
          </p:txBody>
        </p:sp>
        <p:sp>
          <p:nvSpPr>
            <p:cNvPr id="14" name="Elipse 13">
              <a:extLst>
                <a:ext uri="{FF2B5EF4-FFF2-40B4-BE49-F238E27FC236}">
                  <a16:creationId xmlns:a16="http://schemas.microsoft.com/office/drawing/2014/main" id="{3CFBA714-94A9-4CEA-9D73-2E90A898B450}"/>
                </a:ext>
                <a:ext uri="{C183D7F6-B498-43B3-948B-1728B52AA6E4}">
                  <adec:decorative xmlns="" xmlns:adec="http://schemas.microsoft.com/office/drawing/2017/decorative" val="1"/>
                </a:ext>
              </a:extLst>
            </p:cNvPr>
            <p:cNvSpPr/>
            <p:nvPr/>
          </p:nvSpPr>
          <p:spPr>
            <a:xfrm>
              <a:off x="852826" y="2694293"/>
              <a:ext cx="1431828" cy="1431827"/>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16" name="Elipse 1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Elipse 1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3" name="Cuadro de texto 12">
              <a:extLst>
                <a:ext uri="{FF2B5EF4-FFF2-40B4-BE49-F238E27FC236}">
                  <a16:creationId xmlns:a16="http://schemas.microsoft.com/office/drawing/2014/main" id="{DC02C732-8960-4820-B185-F087E030DAAA}"/>
                </a:ext>
              </a:extLst>
            </p:cNvPr>
            <p:cNvSpPr txBox="1"/>
            <p:nvPr/>
          </p:nvSpPr>
          <p:spPr>
            <a:xfrm>
              <a:off x="1161578" y="3189004"/>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1898</a:t>
              </a:r>
              <a:endParaRPr lang="es-ES" sz="3200" b="1" dirty="0">
                <a:solidFill>
                  <a:schemeClr val="bg1"/>
                </a:solidFill>
                <a:latin typeface="+mj-lt"/>
              </a:endParaRPr>
            </a:p>
          </p:txBody>
        </p:sp>
        <p:sp>
          <p:nvSpPr>
            <p:cNvPr id="29" name="Elipse 28">
              <a:extLst>
                <a:ext uri="{FF2B5EF4-FFF2-40B4-BE49-F238E27FC236}">
                  <a16:creationId xmlns:a16="http://schemas.microsoft.com/office/drawing/2014/main" id="{1B02FFA3-53E3-4FFD-922C-CCB9EFEA5C8A}"/>
                </a:ext>
                <a:ext uri="{C183D7F6-B498-43B3-948B-1728B52AA6E4}">
                  <adec:decorative xmlns="" xmlns:adec="http://schemas.microsoft.com/office/drawing/2017/decorative" val="1"/>
                </a:ext>
              </a:extLst>
            </p:cNvPr>
            <p:cNvSpPr/>
            <p:nvPr/>
          </p:nvSpPr>
          <p:spPr>
            <a:xfrm>
              <a:off x="3845077" y="271931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31" name="Elipse 3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32" name="Elipse 3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8" name="Cuadro de texto 27">
              <a:extLst>
                <a:ext uri="{FF2B5EF4-FFF2-40B4-BE49-F238E27FC236}">
                  <a16:creationId xmlns:a16="http://schemas.microsoft.com/office/drawing/2014/main" id="{1CC8C601-FB40-4573-87B3-B1126A610542}"/>
                </a:ext>
              </a:extLst>
            </p:cNvPr>
            <p:cNvSpPr txBox="1"/>
            <p:nvPr/>
          </p:nvSpPr>
          <p:spPr>
            <a:xfrm>
              <a:off x="4153830" y="3189005"/>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1951</a:t>
              </a:r>
              <a:endParaRPr lang="es-ES" sz="3200" b="1" dirty="0">
                <a:solidFill>
                  <a:schemeClr val="bg1"/>
                </a:solidFill>
                <a:latin typeface="+mj-lt"/>
              </a:endParaRPr>
            </a:p>
          </p:txBody>
        </p:sp>
        <p:sp>
          <p:nvSpPr>
            <p:cNvPr id="41" name="Elipse 40">
              <a:extLst>
                <a:ext uri="{FF2B5EF4-FFF2-40B4-BE49-F238E27FC236}">
                  <a16:creationId xmlns:a16="http://schemas.microsoft.com/office/drawing/2014/main" id="{9AA6EBCD-B27A-4FC4-87A8-ED6638C5545A}"/>
                </a:ext>
              </a:extLst>
            </p:cNvPr>
            <p:cNvSpPr/>
            <p:nvPr/>
          </p:nvSpPr>
          <p:spPr>
            <a:xfrm>
              <a:off x="6798890" y="271931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42" name="Arco 41">
              <a:extLst>
                <a:ext uri="{FF2B5EF4-FFF2-40B4-BE49-F238E27FC236}">
                  <a16:creationId xmlns:a16="http://schemas.microsoft.com/office/drawing/2014/main" id="{63F2913C-4436-40AC-9048-54405BD23C0C}"/>
                </a:ext>
                <a:ext uri="{C183D7F6-B498-43B3-948B-1728B52AA6E4}">
                  <adec:decorative xmlns="" xmlns:adec="http://schemas.microsoft.com/office/drawing/2017/decorative"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43" name="Elipse 42">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4" name="Elipse 43">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0" name="Cuadro de texto 39">
              <a:extLst>
                <a:ext uri="{FF2B5EF4-FFF2-40B4-BE49-F238E27FC236}">
                  <a16:creationId xmlns:a16="http://schemas.microsoft.com/office/drawing/2014/main" id="{5C436978-7B84-4F27-8A32-574050B29AD0}"/>
                </a:ext>
              </a:extLst>
            </p:cNvPr>
            <p:cNvSpPr txBox="1"/>
            <p:nvPr/>
          </p:nvSpPr>
          <p:spPr>
            <a:xfrm>
              <a:off x="7167185" y="3189005"/>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1961</a:t>
              </a:r>
              <a:endParaRPr lang="es-ES" sz="3200" b="1" dirty="0">
                <a:solidFill>
                  <a:schemeClr val="bg1"/>
                </a:solidFill>
                <a:latin typeface="+mj-lt"/>
              </a:endParaRPr>
            </a:p>
          </p:txBody>
        </p:sp>
        <p:grpSp>
          <p:nvGrpSpPr>
            <p:cNvPr id="46" name="Grupo 45">
              <a:extLst>
                <a:ext uri="{FF2B5EF4-FFF2-40B4-BE49-F238E27FC236}">
                  <a16:creationId xmlns:a16="http://schemas.microsoft.com/office/drawing/2014/main" id="{65E89B9B-4C47-402B-9C75-47765E1F7593}"/>
                </a:ext>
              </a:extLst>
            </p:cNvPr>
            <p:cNvGrpSpPr/>
            <p:nvPr/>
          </p:nvGrpSpPr>
          <p:grpSpPr>
            <a:xfrm>
              <a:off x="9871788" y="2706779"/>
              <a:ext cx="1431828" cy="1456895"/>
              <a:chOff x="7168469" y="2677815"/>
              <a:chExt cx="1431828" cy="1456895"/>
            </a:xfrm>
          </p:grpSpPr>
          <p:grpSp>
            <p:nvGrpSpPr>
              <p:cNvPr id="51" name="Grupo 50">
                <a:extLst>
                  <a:ext uri="{FF2B5EF4-FFF2-40B4-BE49-F238E27FC236}">
                    <a16:creationId xmlns:a16="http://schemas.microsoft.com/office/drawing/2014/main" id="{02C4BAC1-CFE0-4BB6-AB1E-3D97B9D3C37C}"/>
                  </a:ext>
                </a:extLst>
              </p:cNvPr>
              <p:cNvGrpSpPr/>
              <p:nvPr/>
            </p:nvGrpSpPr>
            <p:grpSpPr>
              <a:xfrm>
                <a:off x="7168469" y="2677815"/>
                <a:ext cx="1431828" cy="1456895"/>
                <a:chOff x="7168469" y="2677815"/>
                <a:chExt cx="1431828" cy="1456895"/>
              </a:xfrm>
            </p:grpSpPr>
            <p:sp>
              <p:nvSpPr>
                <p:cNvPr id="53" name="Elipse 52">
                  <a:extLst>
                    <a:ext uri="{FF2B5EF4-FFF2-40B4-BE49-F238E27FC236}">
                      <a16:creationId xmlns:a16="http://schemas.microsoft.com/office/drawing/2014/main" id="{52EBF013-87F7-4305-9CC9-737BE16F0D9F}"/>
                    </a:ext>
                    <a:ext uri="{C183D7F6-B498-43B3-948B-1728B52AA6E4}">
                      <adec:decorative xmlns="" xmlns:adec="http://schemas.microsoft.com/office/drawing/2017/decorative" val="1"/>
                    </a:ext>
                  </a:extLst>
                </p:cNvPr>
                <p:cNvSpPr/>
                <p:nvPr/>
              </p:nvSpPr>
              <p:spPr>
                <a:xfrm>
                  <a:off x="7168469" y="2702884"/>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54" name="Arco 53">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55" name="Elipse 54">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6" name="Elipse 55">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52" name="Cuadro de texto 51">
                <a:extLst>
                  <a:ext uri="{FF2B5EF4-FFF2-40B4-BE49-F238E27FC236}">
                    <a16:creationId xmlns:a16="http://schemas.microsoft.com/office/drawing/2014/main" id="{38F4B3FC-E555-4F37-BC12-4940EF773A7E}"/>
                  </a:ext>
                </a:extLst>
              </p:cNvPr>
              <p:cNvSpPr txBox="1"/>
              <p:nvPr/>
            </p:nvSpPr>
            <p:spPr>
              <a:xfrm>
                <a:off x="7461695" y="2964542"/>
                <a:ext cx="937757" cy="984885"/>
              </a:xfrm>
              <a:prstGeom prst="rect">
                <a:avLst/>
              </a:prstGeom>
              <a:noFill/>
            </p:spPr>
            <p:txBody>
              <a:bodyPr wrap="none" lIns="0" tIns="0" rIns="0" bIns="0" rtlCol="0">
                <a:spAutoFit/>
              </a:bodyPr>
              <a:lstStyle/>
              <a:p>
                <a:pPr algn="ctr" rtl="0"/>
                <a:r>
                  <a:rPr lang="es-ES" sz="3200" b="1" dirty="0" smtClean="0">
                    <a:solidFill>
                      <a:schemeClr val="bg1"/>
                    </a:solidFill>
                    <a:latin typeface="+mj-lt"/>
                  </a:rPr>
                  <a:t>1980-</a:t>
                </a:r>
              </a:p>
              <a:p>
                <a:pPr algn="ctr" rtl="0"/>
                <a:r>
                  <a:rPr lang="es-ES" sz="3200" b="1" dirty="0" smtClean="0">
                    <a:solidFill>
                      <a:schemeClr val="bg1"/>
                    </a:solidFill>
                    <a:latin typeface="+mj-lt"/>
                  </a:rPr>
                  <a:t>2000</a:t>
                </a:r>
                <a:endParaRPr lang="es-ES" sz="3200" b="1" dirty="0">
                  <a:solidFill>
                    <a:schemeClr val="bg1"/>
                  </a:solidFill>
                  <a:latin typeface="+mj-lt"/>
                </a:endParaRPr>
              </a:p>
            </p:txBody>
          </p:sp>
        </p:grpSp>
        <p:sp>
          <p:nvSpPr>
            <p:cNvPr id="64" name="Arco 63">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66" name="Arco 65">
              <a:extLst>
                <a:ext uri="{FF2B5EF4-FFF2-40B4-BE49-F238E27FC236}">
                  <a16:creationId xmlns:a16="http://schemas.microsoft.com/office/drawing/2014/main" id="{45B3FF71-3684-4143-BA68-D4583307C956}"/>
                </a:ext>
              </a:extLst>
            </p:cNvPr>
            <p:cNvSpPr/>
            <p:nvPr/>
          </p:nvSpPr>
          <p:spPr>
            <a:xfrm>
              <a:off x="852826" y="2694293"/>
              <a:ext cx="143182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grpSp>
      <p:sp>
        <p:nvSpPr>
          <p:cNvPr id="7" name="Título 6" hidden="1">
            <a:extLst>
              <a:ext uri="{FF2B5EF4-FFF2-40B4-BE49-F238E27FC236}">
                <a16:creationId xmlns:a16="http://schemas.microsoft.com/office/drawing/2014/main" id="{8336C4B5-E15C-4086-8FF8-C33A073734A2}"/>
              </a:ext>
            </a:extLst>
          </p:cNvPr>
          <p:cNvSpPr>
            <a:spLocks noGrp="1"/>
          </p:cNvSpPr>
          <p:nvPr>
            <p:ph type="title"/>
          </p:nvPr>
        </p:nvSpPr>
        <p:spPr/>
        <p:txBody>
          <a:bodyPr rtlCol="0"/>
          <a:lstStyle/>
          <a:p>
            <a:r>
              <a:rPr lang="es-ES" dirty="0"/>
              <a:t>Diapositiva de recursos humanos 7</a:t>
            </a:r>
          </a:p>
        </p:txBody>
      </p:sp>
      <p:sp>
        <p:nvSpPr>
          <p:cNvPr id="45" name="Cuadro de texto 35">
            <a:extLst>
              <a:ext uri="{FF2B5EF4-FFF2-40B4-BE49-F238E27FC236}">
                <a16:creationId xmlns:a16="http://schemas.microsoft.com/office/drawing/2014/main" id="{54005B0B-E5FC-472B-962B-C2258039F3B2}"/>
              </a:ext>
            </a:extLst>
          </p:cNvPr>
          <p:cNvSpPr txBox="1"/>
          <p:nvPr/>
        </p:nvSpPr>
        <p:spPr>
          <a:xfrm>
            <a:off x="9352695" y="3981511"/>
            <a:ext cx="2399695" cy="1477328"/>
          </a:xfrm>
          <a:prstGeom prst="rect">
            <a:avLst/>
          </a:prstGeom>
          <a:noFill/>
        </p:spPr>
        <p:txBody>
          <a:bodyPr wrap="none" lIns="0" tIns="0" rIns="0" bIns="0" rtlCol="0">
            <a:spAutoFit/>
          </a:bodyPr>
          <a:lstStyle/>
          <a:p>
            <a:pPr algn="ctr"/>
            <a:r>
              <a:rPr lang="es-AR" sz="2400" b="1" i="1" dirty="0" smtClean="0">
                <a:solidFill>
                  <a:schemeClr val="accent1">
                    <a:lumMod val="50000"/>
                  </a:schemeClr>
                </a:solidFill>
              </a:rPr>
              <a:t>Publicación de</a:t>
            </a:r>
          </a:p>
          <a:p>
            <a:pPr algn="ctr"/>
            <a:r>
              <a:rPr lang="es-AR" sz="2400" b="1" i="1" dirty="0" smtClean="0">
                <a:solidFill>
                  <a:schemeClr val="accent1">
                    <a:lumMod val="50000"/>
                  </a:schemeClr>
                </a:solidFill>
              </a:rPr>
              <a:t>Múltiples recursos </a:t>
            </a:r>
          </a:p>
          <a:p>
            <a:pPr algn="ctr"/>
            <a:r>
              <a:rPr lang="es-AR" sz="2400" b="1" i="1" dirty="0" smtClean="0">
                <a:solidFill>
                  <a:schemeClr val="accent1">
                    <a:lumMod val="50000"/>
                  </a:schemeClr>
                </a:solidFill>
              </a:rPr>
              <a:t>Integrados de </a:t>
            </a:r>
          </a:p>
          <a:p>
            <a:pPr algn="ctr"/>
            <a:r>
              <a:rPr lang="es-AR" sz="2400" b="1" i="1" dirty="0" smtClean="0">
                <a:solidFill>
                  <a:schemeClr val="accent1">
                    <a:lumMod val="50000"/>
                  </a:schemeClr>
                </a:solidFill>
              </a:rPr>
              <a:t>Hojas sustituibles</a:t>
            </a:r>
          </a:p>
        </p:txBody>
      </p:sp>
      <p:pic>
        <p:nvPicPr>
          <p:cNvPr id="33" name="Imagen 32"/>
          <p:cNvPicPr>
            <a:picLocks noChangeAspect="1"/>
          </p:cNvPicPr>
          <p:nvPr/>
        </p:nvPicPr>
        <p:blipFill>
          <a:blip r:embed="rId4"/>
          <a:stretch>
            <a:fillRect/>
          </a:stretch>
        </p:blipFill>
        <p:spPr>
          <a:xfrm>
            <a:off x="23340" y="6115050"/>
            <a:ext cx="2276475" cy="742950"/>
          </a:xfrm>
          <a:prstGeom prst="rect">
            <a:avLst/>
          </a:prstGeom>
        </p:spPr>
      </p:pic>
    </p:spTree>
    <p:extLst>
      <p:ext uri="{BB962C8B-B14F-4D97-AF65-F5344CB8AC3E}">
        <p14:creationId xmlns:p14="http://schemas.microsoft.com/office/powerpoint/2010/main" val="216376951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46738" y="218566"/>
            <a:ext cx="3601278" cy="973345"/>
          </a:xfrm>
        </p:spPr>
        <p:txBody>
          <a:bodyPr>
            <a:normAutofit/>
          </a:bodyPr>
          <a:lstStyle/>
          <a:p>
            <a:r>
              <a:rPr lang="es-AR" sz="4000" b="1" dirty="0" smtClean="0">
                <a:solidFill>
                  <a:schemeClr val="accent1">
                    <a:lumMod val="50000"/>
                  </a:schemeClr>
                </a:solidFill>
                <a:latin typeface="Segoe UI  "/>
              </a:rPr>
              <a:t>Base de datos</a:t>
            </a:r>
            <a:endParaRPr lang="es-AR" sz="4000" b="1" dirty="0">
              <a:solidFill>
                <a:schemeClr val="accent1">
                  <a:lumMod val="50000"/>
                </a:schemeClr>
              </a:solidFill>
              <a:latin typeface="Segoe UI  "/>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graphicFrame>
        <p:nvGraphicFramePr>
          <p:cNvPr id="7" name="Tabla 6"/>
          <p:cNvGraphicFramePr>
            <a:graphicFrameLocks noGrp="1"/>
          </p:cNvGraphicFramePr>
          <p:nvPr>
            <p:extLst>
              <p:ext uri="{D42A27DB-BD31-4B8C-83A1-F6EECF244321}">
                <p14:modId xmlns:p14="http://schemas.microsoft.com/office/powerpoint/2010/main" val="1498981306"/>
              </p:ext>
            </p:extLst>
          </p:nvPr>
        </p:nvGraphicFramePr>
        <p:xfrm>
          <a:off x="124459" y="218566"/>
          <a:ext cx="7890829" cy="6675755"/>
        </p:xfrm>
        <a:graphic>
          <a:graphicData uri="http://schemas.openxmlformats.org/drawingml/2006/table">
            <a:tbl>
              <a:tblPr firstRow="1" firstCol="1" bandRow="1">
                <a:tableStyleId>{5C22544A-7EE6-4342-B048-85BDC9FD1C3A}</a:tableStyleId>
              </a:tblPr>
              <a:tblGrid>
                <a:gridCol w="877439">
                  <a:extLst>
                    <a:ext uri="{9D8B030D-6E8A-4147-A177-3AD203B41FA5}">
                      <a16:colId xmlns:a16="http://schemas.microsoft.com/office/drawing/2014/main" val="2389451606"/>
                    </a:ext>
                  </a:extLst>
                </a:gridCol>
                <a:gridCol w="7013390">
                  <a:extLst>
                    <a:ext uri="{9D8B030D-6E8A-4147-A177-3AD203B41FA5}">
                      <a16:colId xmlns:a16="http://schemas.microsoft.com/office/drawing/2014/main" val="1416784764"/>
                    </a:ext>
                  </a:extLst>
                </a:gridCol>
              </a:tblGrid>
              <a:tr h="494815">
                <a:tc>
                  <a:txBody>
                    <a:bodyPr/>
                    <a:lstStyle/>
                    <a:p>
                      <a:pPr algn="ctr">
                        <a:lnSpc>
                          <a:spcPct val="107000"/>
                        </a:lnSpc>
                        <a:spcAft>
                          <a:spcPts val="0"/>
                        </a:spcAft>
                      </a:pPr>
                      <a:r>
                        <a:rPr lang="es-AR" sz="1400" dirty="0">
                          <a:effectLst/>
                        </a:rPr>
                        <a:t>Nombre de etiquetas</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gn="ctr">
                        <a:lnSpc>
                          <a:spcPct val="107000"/>
                        </a:lnSpc>
                        <a:spcAft>
                          <a:spcPts val="0"/>
                        </a:spcAft>
                      </a:pPr>
                      <a:r>
                        <a:rPr lang="es-AR" sz="1800" dirty="0">
                          <a:effectLst/>
                        </a:rPr>
                        <a:t>Datos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1131684417"/>
                  </a:ext>
                </a:extLst>
              </a:tr>
              <a:tr h="249256">
                <a:tc>
                  <a:txBody>
                    <a:bodyPr/>
                    <a:lstStyle/>
                    <a:p>
                      <a:pPr>
                        <a:lnSpc>
                          <a:spcPct val="107000"/>
                        </a:lnSpc>
                        <a:spcAft>
                          <a:spcPts val="0"/>
                        </a:spcAft>
                      </a:pPr>
                      <a:r>
                        <a:rPr lang="es-AR" sz="1400" dirty="0">
                          <a:effectLst/>
                        </a:rPr>
                        <a:t>FMT</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CR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4126710926"/>
                  </a:ext>
                </a:extLst>
              </a:tr>
              <a:tr h="249256">
                <a:tc>
                  <a:txBody>
                    <a:bodyPr/>
                    <a:lstStyle/>
                    <a:p>
                      <a:pPr>
                        <a:lnSpc>
                          <a:spcPct val="107000"/>
                        </a:lnSpc>
                        <a:spcAft>
                          <a:spcPts val="0"/>
                        </a:spcAft>
                      </a:pPr>
                      <a:r>
                        <a:rPr lang="es-AR" sz="1400" dirty="0">
                          <a:effectLst/>
                        </a:rPr>
                        <a:t>LDR</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00000nai a22 a 4500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1332685275"/>
                  </a:ext>
                </a:extLst>
              </a:tr>
              <a:tr h="249256">
                <a:tc>
                  <a:txBody>
                    <a:bodyPr/>
                    <a:lstStyle/>
                    <a:p>
                      <a:pPr>
                        <a:lnSpc>
                          <a:spcPct val="107000"/>
                        </a:lnSpc>
                        <a:spcAft>
                          <a:spcPts val="0"/>
                        </a:spcAft>
                      </a:pPr>
                      <a:r>
                        <a:rPr lang="es-AR" sz="1400" dirty="0">
                          <a:effectLst/>
                        </a:rPr>
                        <a:t>001</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3671519820"/>
                  </a:ext>
                </a:extLst>
              </a:tr>
              <a:tr h="249256">
                <a:tc>
                  <a:txBody>
                    <a:bodyPr/>
                    <a:lstStyle/>
                    <a:p>
                      <a:pPr>
                        <a:lnSpc>
                          <a:spcPct val="107000"/>
                        </a:lnSpc>
                        <a:spcAft>
                          <a:spcPts val="0"/>
                        </a:spcAft>
                      </a:pPr>
                      <a:r>
                        <a:rPr lang="es-AR" sz="1400" dirty="0">
                          <a:effectLst/>
                        </a:rPr>
                        <a:t>005</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20190808090732.0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1201894413"/>
                  </a:ext>
                </a:extLst>
              </a:tr>
              <a:tr h="249256">
                <a:tc>
                  <a:txBody>
                    <a:bodyPr/>
                    <a:lstStyle/>
                    <a:p>
                      <a:pPr>
                        <a:lnSpc>
                          <a:spcPct val="107000"/>
                        </a:lnSpc>
                        <a:spcAft>
                          <a:spcPts val="0"/>
                        </a:spcAft>
                      </a:pPr>
                      <a:r>
                        <a:rPr lang="es-AR" sz="1400" dirty="0">
                          <a:effectLst/>
                        </a:rPr>
                        <a:t>007</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err="1">
                          <a:effectLst/>
                        </a:rPr>
                        <a:t>cr</a:t>
                      </a:r>
                      <a:r>
                        <a:rPr lang="es-AR" sz="1800" dirty="0">
                          <a:effectLst/>
                        </a:rPr>
                        <a:t> </a:t>
                      </a:r>
                      <a:r>
                        <a:rPr lang="es-AR" sz="1800" dirty="0" err="1">
                          <a:effectLst/>
                        </a:rPr>
                        <a:t>nn</a:t>
                      </a:r>
                      <a:r>
                        <a:rPr lang="es-AR" sz="1800" dirty="0">
                          <a:effectLst/>
                        </a:rPr>
                        <a:t> ---</a:t>
                      </a:r>
                      <a:r>
                        <a:rPr lang="es-AR" sz="1800" dirty="0" err="1">
                          <a:effectLst/>
                        </a:rPr>
                        <a:t>annua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213386178"/>
                  </a:ext>
                </a:extLst>
              </a:tr>
              <a:tr h="249256">
                <a:tc>
                  <a:txBody>
                    <a:bodyPr/>
                    <a:lstStyle/>
                    <a:p>
                      <a:pPr>
                        <a:lnSpc>
                          <a:spcPct val="107000"/>
                        </a:lnSpc>
                        <a:spcAft>
                          <a:spcPts val="0"/>
                        </a:spcAft>
                      </a:pPr>
                      <a:r>
                        <a:rPr lang="es-AR" sz="1400" dirty="0">
                          <a:effectLst/>
                        </a:rPr>
                        <a:t>008</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181227c20199999ag </a:t>
                      </a:r>
                      <a:r>
                        <a:rPr lang="es-AR" sz="1800" dirty="0" err="1">
                          <a:effectLst/>
                        </a:rPr>
                        <a:t>uu</a:t>
                      </a:r>
                      <a:r>
                        <a:rPr lang="es-AR" sz="1800" dirty="0">
                          <a:effectLst/>
                        </a:rPr>
                        <a:t> d o b2spa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115929229"/>
                  </a:ext>
                </a:extLst>
              </a:tr>
              <a:tr h="249256">
                <a:tc>
                  <a:txBody>
                    <a:bodyPr/>
                    <a:lstStyle/>
                    <a:p>
                      <a:pPr>
                        <a:lnSpc>
                          <a:spcPct val="107000"/>
                        </a:lnSpc>
                        <a:spcAft>
                          <a:spcPts val="0"/>
                        </a:spcAft>
                      </a:pPr>
                      <a:r>
                        <a:rPr lang="es-AR" sz="1400" dirty="0">
                          <a:effectLst/>
                        </a:rPr>
                        <a:t>015</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AR-2019</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4272065123"/>
                  </a:ext>
                </a:extLst>
              </a:tr>
              <a:tr h="249256">
                <a:tc>
                  <a:txBody>
                    <a:bodyPr/>
                    <a:lstStyle/>
                    <a:p>
                      <a:pPr>
                        <a:lnSpc>
                          <a:spcPct val="107000"/>
                        </a:lnSpc>
                        <a:spcAft>
                          <a:spcPts val="0"/>
                        </a:spcAft>
                      </a:pPr>
                      <a:r>
                        <a:rPr lang="es-AR" sz="1400" dirty="0">
                          <a:effectLst/>
                        </a:rPr>
                        <a:t>040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AR-</a:t>
                      </a:r>
                      <a:r>
                        <a:rPr lang="es-AR" sz="1800" dirty="0" err="1">
                          <a:effectLst/>
                        </a:rPr>
                        <a:t>BaBN</a:t>
                      </a:r>
                      <a:r>
                        <a:rPr lang="es-AR" sz="1800" dirty="0">
                          <a:effectLst/>
                        </a:rPr>
                        <a:t> |b spa |c AR-</a:t>
                      </a:r>
                      <a:r>
                        <a:rPr lang="es-AR" sz="1800" dirty="0" err="1">
                          <a:effectLst/>
                        </a:rPr>
                        <a:t>BaBN</a:t>
                      </a:r>
                      <a:r>
                        <a:rPr lang="es-AR" sz="1800" dirty="0">
                          <a:effectLst/>
                        </a:rPr>
                        <a:t> |e </a:t>
                      </a:r>
                      <a:r>
                        <a:rPr lang="es-AR" sz="1800" dirty="0" err="1">
                          <a:effectLst/>
                        </a:rPr>
                        <a:t>aacr</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118450385"/>
                  </a:ext>
                </a:extLst>
              </a:tr>
              <a:tr h="249256">
                <a:tc>
                  <a:txBody>
                    <a:bodyPr/>
                    <a:lstStyle/>
                    <a:p>
                      <a:pPr>
                        <a:lnSpc>
                          <a:spcPct val="107000"/>
                        </a:lnSpc>
                        <a:spcAft>
                          <a:spcPts val="0"/>
                        </a:spcAft>
                      </a:pPr>
                      <a:r>
                        <a:rPr lang="es-AR" sz="1400" dirty="0">
                          <a:effectLst/>
                        </a:rPr>
                        <a:t>043</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s-</a:t>
                      </a:r>
                      <a:r>
                        <a:rPr lang="es-AR" sz="1800" dirty="0" err="1">
                          <a:effectLst/>
                        </a:rPr>
                        <a:t>ag</a:t>
                      </a:r>
                      <a:r>
                        <a:rPr lang="es-AR" sz="1800" dirty="0">
                          <a:effectLst/>
                        </a:rPr>
                        <a: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818859447"/>
                  </a:ext>
                </a:extLst>
              </a:tr>
              <a:tr h="249256">
                <a:tc>
                  <a:txBody>
                    <a:bodyPr/>
                    <a:lstStyle/>
                    <a:p>
                      <a:pPr>
                        <a:lnSpc>
                          <a:spcPct val="107000"/>
                        </a:lnSpc>
                        <a:spcAft>
                          <a:spcPts val="0"/>
                        </a:spcAft>
                      </a:pPr>
                      <a:r>
                        <a:rPr lang="es-AR" sz="1400" dirty="0">
                          <a:effectLst/>
                        </a:rPr>
                        <a:t>044</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a:t>
                      </a:r>
                      <a:r>
                        <a:rPr lang="es-AR" sz="1800" dirty="0" err="1">
                          <a:effectLst/>
                        </a:rPr>
                        <a:t>ag</a:t>
                      </a:r>
                      <a:r>
                        <a:rPr lang="es-AR" sz="1800" dirty="0">
                          <a:effectLst/>
                        </a:rPr>
                        <a:t> |c </a:t>
                      </a:r>
                      <a:r>
                        <a:rPr lang="es-AR" sz="1800" dirty="0" err="1">
                          <a:effectLst/>
                        </a:rPr>
                        <a:t>ar</a:t>
                      </a:r>
                      <a:r>
                        <a:rPr lang="es-AR" sz="1800" dirty="0">
                          <a:effectLst/>
                        </a:rPr>
                        <a:t>-c</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3557661043"/>
                  </a:ext>
                </a:extLst>
              </a:tr>
              <a:tr h="249256">
                <a:tc>
                  <a:txBody>
                    <a:bodyPr/>
                    <a:lstStyle/>
                    <a:p>
                      <a:pPr>
                        <a:lnSpc>
                          <a:spcPct val="107000"/>
                        </a:lnSpc>
                        <a:spcAft>
                          <a:spcPts val="0"/>
                        </a:spcAft>
                      </a:pPr>
                      <a:r>
                        <a:rPr lang="es-AR" sz="1400" dirty="0">
                          <a:effectLst/>
                        </a:rPr>
                        <a:t>0801</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34(82) |2 2016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225252002"/>
                  </a:ext>
                </a:extLst>
              </a:tr>
              <a:tr h="249256">
                <a:tc>
                  <a:txBody>
                    <a:bodyPr/>
                    <a:lstStyle/>
                    <a:p>
                      <a:pPr>
                        <a:lnSpc>
                          <a:spcPct val="107000"/>
                        </a:lnSpc>
                        <a:spcAft>
                          <a:spcPts val="0"/>
                        </a:spcAft>
                      </a:pPr>
                      <a:r>
                        <a:rPr lang="es-AR" sz="1400" dirty="0" smtClean="0">
                          <a:effectLst/>
                        </a:rPr>
                        <a:t>24500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a:t>
                      </a:r>
                      <a:r>
                        <a:rPr lang="es-AR" sz="1800" dirty="0" err="1">
                          <a:effectLst/>
                        </a:rPr>
                        <a:t>Erreius</a:t>
                      </a:r>
                      <a:r>
                        <a:rPr lang="es-AR" sz="1800" dirty="0">
                          <a:effectLst/>
                        </a:rPr>
                        <a:t> |h [recurso electrónico</a:t>
                      </a:r>
                      <a:r>
                        <a:rPr lang="es-AR" sz="1800" dirty="0" smtClean="0">
                          <a:effectLst/>
                        </a:rPr>
                        <a:t>].</a:t>
                      </a:r>
                    </a:p>
                  </a:txBody>
                  <a:tcPr marL="7775" marR="7775" marT="7775" marB="7775" anchor="ctr"/>
                </a:tc>
                <a:extLst>
                  <a:ext uri="{0D108BD9-81ED-4DB2-BD59-A6C34878D82A}">
                    <a16:rowId xmlns:a16="http://schemas.microsoft.com/office/drawing/2014/main" val="1081766780"/>
                  </a:ext>
                </a:extLst>
              </a:tr>
              <a:tr h="249256">
                <a:tc>
                  <a:txBody>
                    <a:bodyPr/>
                    <a:lstStyle/>
                    <a:p>
                      <a:pPr>
                        <a:lnSpc>
                          <a:spcPct val="107000"/>
                        </a:lnSpc>
                        <a:spcAft>
                          <a:spcPts val="0"/>
                        </a:spcAft>
                      </a:pPr>
                      <a:r>
                        <a:rPr lang="es-AR" sz="1400" dirty="0">
                          <a:effectLst/>
                        </a:rPr>
                        <a:t>260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Buenos Aires : |b </a:t>
                      </a:r>
                      <a:r>
                        <a:rPr lang="es-AR" sz="1800" dirty="0" err="1">
                          <a:effectLst/>
                        </a:rPr>
                        <a:t>Errepar</a:t>
                      </a:r>
                      <a:r>
                        <a:rPr lang="es-AR" sz="1800" dirty="0">
                          <a:effectLst/>
                        </a:rPr>
                        <a:t>, |c 2019.</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183730083"/>
                  </a:ext>
                </a:extLst>
              </a:tr>
              <a:tr h="249256">
                <a:tc>
                  <a:txBody>
                    <a:bodyPr/>
                    <a:lstStyle/>
                    <a:p>
                      <a:pPr>
                        <a:lnSpc>
                          <a:spcPct val="107000"/>
                        </a:lnSpc>
                        <a:spcAft>
                          <a:spcPts val="0"/>
                        </a:spcAft>
                      </a:pPr>
                      <a:r>
                        <a:rPr lang="es-AR" sz="1400" dirty="0">
                          <a:effectLst/>
                        </a:rPr>
                        <a:t>300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Recurso electrónico.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913918950"/>
                  </a:ext>
                </a:extLst>
              </a:tr>
              <a:tr h="249256">
                <a:tc>
                  <a:txBody>
                    <a:bodyPr/>
                    <a:lstStyle/>
                    <a:p>
                      <a:pPr>
                        <a:lnSpc>
                          <a:spcPct val="107000"/>
                        </a:lnSpc>
                        <a:spcAft>
                          <a:spcPts val="0"/>
                        </a:spcAft>
                      </a:pPr>
                      <a:r>
                        <a:rPr lang="es-AR" sz="1400" dirty="0">
                          <a:effectLst/>
                        </a:rPr>
                        <a:t>500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Título tomado de la pantalla de inicio (08/08/2019).</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3705985750"/>
                  </a:ext>
                </a:extLst>
              </a:tr>
              <a:tr h="249256">
                <a:tc>
                  <a:txBody>
                    <a:bodyPr/>
                    <a:lstStyle/>
                    <a:p>
                      <a:pPr>
                        <a:lnSpc>
                          <a:spcPct val="107000"/>
                        </a:lnSpc>
                        <a:spcAft>
                          <a:spcPts val="0"/>
                        </a:spcAft>
                      </a:pPr>
                      <a:r>
                        <a:rPr lang="es-AR" sz="1400" dirty="0">
                          <a:effectLst/>
                        </a:rPr>
                        <a:t>5061</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Disponible por suscripción.</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4113905626"/>
                  </a:ext>
                </a:extLst>
              </a:tr>
              <a:tr h="249256">
                <a:tc>
                  <a:txBody>
                    <a:bodyPr/>
                    <a:lstStyle/>
                    <a:p>
                      <a:pPr>
                        <a:lnSpc>
                          <a:spcPct val="107000"/>
                        </a:lnSpc>
                        <a:spcAft>
                          <a:spcPts val="0"/>
                        </a:spcAft>
                      </a:pPr>
                      <a:r>
                        <a:rPr lang="es-AR" sz="1400" dirty="0">
                          <a:effectLst/>
                        </a:rPr>
                        <a:t>538</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Modo de acceso: Internet</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3436660584"/>
                  </a:ext>
                </a:extLst>
              </a:tr>
              <a:tr h="249256">
                <a:tc>
                  <a:txBody>
                    <a:bodyPr/>
                    <a:lstStyle/>
                    <a:p>
                      <a:pPr>
                        <a:lnSpc>
                          <a:spcPct val="107000"/>
                        </a:lnSpc>
                        <a:spcAft>
                          <a:spcPts val="0"/>
                        </a:spcAft>
                      </a:pPr>
                      <a:r>
                        <a:rPr lang="es-AR" sz="1400" dirty="0">
                          <a:effectLst/>
                        </a:rPr>
                        <a:t>650 4</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Derecho |z Argentina |v Bases de datos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1067811556"/>
                  </a:ext>
                </a:extLst>
              </a:tr>
              <a:tr h="249256">
                <a:tc>
                  <a:txBody>
                    <a:bodyPr/>
                    <a:lstStyle/>
                    <a:p>
                      <a:pPr>
                        <a:lnSpc>
                          <a:spcPct val="107000"/>
                        </a:lnSpc>
                        <a:spcAft>
                          <a:spcPts val="0"/>
                        </a:spcAft>
                      </a:pPr>
                      <a:r>
                        <a:rPr lang="es-AR" sz="1400" dirty="0">
                          <a:effectLst/>
                        </a:rPr>
                        <a:t>655 4</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|a Bases de datos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26569535"/>
                  </a:ext>
                </a:extLst>
              </a:tr>
              <a:tr h="249256">
                <a:tc>
                  <a:txBody>
                    <a:bodyPr/>
                    <a:lstStyle/>
                    <a:p>
                      <a:pPr>
                        <a:lnSpc>
                          <a:spcPct val="107000"/>
                        </a:lnSpc>
                        <a:spcAft>
                          <a:spcPts val="0"/>
                        </a:spcAft>
                      </a:pPr>
                      <a:r>
                        <a:rPr lang="es-AR" sz="1400" dirty="0" smtClean="0">
                          <a:effectLst/>
                        </a:rPr>
                        <a:t>85640</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tc>
                  <a:txBody>
                    <a:bodyPr/>
                    <a:lstStyle/>
                    <a:p>
                      <a:pPr>
                        <a:lnSpc>
                          <a:spcPct val="107000"/>
                        </a:lnSpc>
                        <a:spcAft>
                          <a:spcPts val="0"/>
                        </a:spcAft>
                      </a:pPr>
                      <a:r>
                        <a:rPr lang="es-AR" sz="1800" dirty="0">
                          <a:effectLst/>
                        </a:rPr>
                        <a:t>|u https://www.erreius.com</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775" marR="7775" marT="7775" marB="7775" anchor="ctr"/>
                </a:tc>
                <a:extLst>
                  <a:ext uri="{0D108BD9-81ED-4DB2-BD59-A6C34878D82A}">
                    <a16:rowId xmlns:a16="http://schemas.microsoft.com/office/drawing/2014/main" val="1814962751"/>
                  </a:ext>
                </a:extLst>
              </a:tr>
            </a:tbl>
          </a:graphicData>
        </a:graphic>
      </p:graphicFrame>
    </p:spTree>
    <p:extLst>
      <p:ext uri="{BB962C8B-B14F-4D97-AF65-F5344CB8AC3E}">
        <p14:creationId xmlns:p14="http://schemas.microsoft.com/office/powerpoint/2010/main" val="306257340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2845904" cy="1325563"/>
          </a:xfrm>
        </p:spPr>
        <p:txBody>
          <a:bodyPr>
            <a:normAutofit/>
          </a:bodyPr>
          <a:lstStyle/>
          <a:p>
            <a:r>
              <a:rPr lang="es-AR" sz="4000" dirty="0" smtClean="0">
                <a:solidFill>
                  <a:schemeClr val="accent1">
                    <a:lumMod val="50000"/>
                  </a:schemeClr>
                </a:solidFill>
                <a:latin typeface="Segoe UI  "/>
              </a:rPr>
              <a:t>Bibliografía</a:t>
            </a:r>
            <a:endParaRPr lang="es-AR" sz="4000" dirty="0">
              <a:solidFill>
                <a:schemeClr val="accent1">
                  <a:lumMod val="50000"/>
                </a:schemeClr>
              </a:solidFill>
              <a:latin typeface="Segoe UI  "/>
            </a:endParaRPr>
          </a:p>
        </p:txBody>
      </p:sp>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7" name="Rectángulo 6"/>
          <p:cNvSpPr/>
          <p:nvPr/>
        </p:nvSpPr>
        <p:spPr>
          <a:xfrm>
            <a:off x="838200" y="1690688"/>
            <a:ext cx="9554818" cy="5629233"/>
          </a:xfrm>
          <a:prstGeom prst="rect">
            <a:avLst/>
          </a:prstGeom>
        </p:spPr>
        <p:txBody>
          <a:bodyPr wrap="square">
            <a:spAutoFit/>
          </a:bodyPr>
          <a:lstStyle/>
          <a:p>
            <a:pPr>
              <a:lnSpc>
                <a:spcPct val="115000"/>
              </a:lnSpc>
              <a:spcBef>
                <a:spcPts val="1200"/>
              </a:spcBef>
              <a:spcAft>
                <a:spcPts val="800"/>
              </a:spcAft>
            </a:pPr>
            <a:r>
              <a:rPr lang="es-AR" dirty="0" err="1"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Angelozzi</a:t>
            </a:r>
            <a:r>
              <a:rPr lang="es-AR"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S. M., y Martín, S. G. (2007). Análisis y comparación de metadatos para la descripción de recursos electrónicos en línea. En </a:t>
            </a:r>
            <a:r>
              <a:rPr lang="es-AR"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3er Encuentro Internacional de Catalogadores</a:t>
            </a:r>
            <a:r>
              <a:rPr lang="es-AR"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Encuentro llevado a cabo en Buenos Aires, Argentina</a:t>
            </a:r>
            <a:endParaRPr lang="es-AR"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0"/>
              </a:spcAft>
            </a:pPr>
            <a:r>
              <a:rPr lang="en-US"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Breall</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J. (1997). Cataloging World Wide Web sites consisting mainly of links. </a:t>
            </a:r>
            <a:r>
              <a:rPr lang="en-US"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Journal of Internet Cataloging</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1(1)83-92</a:t>
            </a:r>
            <a:endParaRPr lang="es-AR"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0"/>
              </a:spcAft>
            </a:pPr>
            <a:r>
              <a:rPr lang="en-US" i="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Cataloging Electronic Resources: OCLC-MARC Coding Guidelines</a:t>
            </a:r>
            <a:r>
              <a:rPr lang="en-US"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s-AR"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Recuperado de </a:t>
            </a:r>
            <a:r>
              <a:rPr lang="es-AR" u="sng"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hlinkClick r:id="rId2"/>
              </a:rPr>
              <a:t>http://www.oclc.org/support/services/worldcat/documentation/cataloging/electronicresources.en.html?urlm=19365</a:t>
            </a:r>
            <a:r>
              <a:rPr lang="es-AR"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s-AR"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fontAlgn="auto">
              <a:lnSpc>
                <a:spcPct val="115000"/>
              </a:lnSpc>
              <a:spcBef>
                <a:spcPts val="1200"/>
              </a:spcBef>
              <a:spcAft>
                <a:spcPts val="800"/>
              </a:spcAft>
            </a:pPr>
            <a:r>
              <a:rPr lang="es-AR" dirty="0" smtClean="0">
                <a:solidFill>
                  <a:schemeClr val="accent1">
                    <a:lumMod val="50000"/>
                  </a:schemeClr>
                </a:solidFill>
                <a:latin typeface="Times New Roman" panose="02020603050405020304" pitchFamily="18" charset="0"/>
              </a:rPr>
              <a:t>Contreras, N. (5 de julio 2016). Línea de tiempo Internet. [Entrada de Blog]. </a:t>
            </a:r>
            <a:r>
              <a:rPr lang="es-AR" dirty="0">
                <a:solidFill>
                  <a:schemeClr val="accent1">
                    <a:lumMod val="50000"/>
                  </a:schemeClr>
                </a:solidFill>
                <a:latin typeface="Times New Roman" panose="02020603050405020304" pitchFamily="18" charset="0"/>
              </a:rPr>
              <a:t>Recuperado </a:t>
            </a:r>
            <a:r>
              <a:rPr lang="es-AR" dirty="0" smtClean="0">
                <a:solidFill>
                  <a:schemeClr val="accent1">
                    <a:lumMod val="50000"/>
                  </a:schemeClr>
                </a:solidFill>
                <a:latin typeface="Times New Roman" panose="02020603050405020304" pitchFamily="18" charset="0"/>
              </a:rPr>
              <a:t>                 de </a:t>
            </a:r>
            <a:r>
              <a:rPr lang="es-AR" dirty="0">
                <a:solidFill>
                  <a:schemeClr val="accent1">
                    <a:lumMod val="50000"/>
                  </a:schemeClr>
                </a:solidFill>
                <a:latin typeface="Times New Roman" panose="02020603050405020304" pitchFamily="18" charset="0"/>
                <a:hlinkClick r:id="rId3"/>
              </a:rPr>
              <a:t>https://nataliacontrerasblog.wordpress.com/2016/07/05/linea-de-tiempo-internet</a:t>
            </a:r>
            <a:r>
              <a:rPr lang="es-AR" dirty="0" smtClean="0">
                <a:solidFill>
                  <a:schemeClr val="accent1">
                    <a:lumMod val="50000"/>
                  </a:schemeClr>
                </a:solidFill>
                <a:latin typeface="Times New Roman" panose="02020603050405020304" pitchFamily="18" charset="0"/>
                <a:hlinkClick r:id="rId3"/>
              </a:rPr>
              <a:t>/</a:t>
            </a:r>
            <a:r>
              <a:rPr lang="es-AR" dirty="0" smtClean="0">
                <a:solidFill>
                  <a:schemeClr val="accent1">
                    <a:lumMod val="50000"/>
                  </a:schemeClr>
                </a:solidFill>
                <a:latin typeface="Times New Roman" panose="02020603050405020304" pitchFamily="18" charset="0"/>
              </a:rPr>
              <a:t> </a:t>
            </a:r>
          </a:p>
          <a:p>
            <a:pPr fontAlgn="auto">
              <a:lnSpc>
                <a:spcPct val="115000"/>
              </a:lnSpc>
              <a:spcBef>
                <a:spcPts val="1200"/>
              </a:spcBef>
              <a:spcAft>
                <a:spcPts val="800"/>
              </a:spcAft>
            </a:pPr>
            <a:r>
              <a:rPr lang="es-AR" dirty="0" smtClean="0">
                <a:solidFill>
                  <a:schemeClr val="accent1">
                    <a:lumMod val="50000"/>
                  </a:schemeClr>
                </a:solidFill>
                <a:latin typeface="Times New Roman" panose="02020603050405020304" pitchFamily="18" charset="0"/>
              </a:rPr>
              <a:t>Gómez </a:t>
            </a:r>
            <a:r>
              <a:rPr lang="es-AR" dirty="0">
                <a:solidFill>
                  <a:schemeClr val="accent1">
                    <a:lumMod val="50000"/>
                  </a:schemeClr>
                </a:solidFill>
                <a:latin typeface="Times New Roman" panose="02020603050405020304" pitchFamily="18" charset="0"/>
              </a:rPr>
              <a:t>Sáenz, M. L. (200-?). </a:t>
            </a:r>
            <a:r>
              <a:rPr lang="es-AR" i="1" dirty="0">
                <a:solidFill>
                  <a:schemeClr val="accent1">
                    <a:lumMod val="50000"/>
                  </a:schemeClr>
                </a:solidFill>
                <a:latin typeface="Times New Roman" panose="02020603050405020304" pitchFamily="18" charset="0"/>
              </a:rPr>
              <a:t>Curso de catalogación y normalización de recursos  </a:t>
            </a:r>
            <a:r>
              <a:rPr lang="es-AR" i="1" dirty="0" smtClean="0">
                <a:solidFill>
                  <a:schemeClr val="accent1">
                    <a:lumMod val="50000"/>
                  </a:schemeClr>
                </a:solidFill>
                <a:latin typeface="Times New Roman" panose="02020603050405020304" pitchFamily="18" charset="0"/>
              </a:rPr>
              <a:t>             electrónicos </a:t>
            </a:r>
            <a:r>
              <a:rPr lang="es-AR" i="1" dirty="0">
                <a:solidFill>
                  <a:schemeClr val="accent1">
                    <a:lumMod val="50000"/>
                  </a:schemeClr>
                </a:solidFill>
                <a:latin typeface="Times New Roman" panose="02020603050405020304" pitchFamily="18" charset="0"/>
              </a:rPr>
              <a:t>continuos en la UCM</a:t>
            </a:r>
            <a:r>
              <a:rPr lang="es-AR" dirty="0">
                <a:solidFill>
                  <a:schemeClr val="accent1">
                    <a:lumMod val="50000"/>
                  </a:schemeClr>
                </a:solidFill>
                <a:latin typeface="Times New Roman" panose="02020603050405020304" pitchFamily="18" charset="0"/>
              </a:rPr>
              <a:t>. Madrid: Universidad Complutense.  </a:t>
            </a:r>
            <a:r>
              <a:rPr lang="es-AR" dirty="0" smtClean="0">
                <a:solidFill>
                  <a:schemeClr val="accent1">
                    <a:lumMod val="50000"/>
                  </a:schemeClr>
                </a:solidFill>
                <a:latin typeface="Times New Roman" panose="02020603050405020304" pitchFamily="18" charset="0"/>
              </a:rPr>
              <a:t>Recuperado                          </a:t>
            </a:r>
            <a:r>
              <a:rPr lang="es-AR" dirty="0">
                <a:solidFill>
                  <a:schemeClr val="accent1">
                    <a:lumMod val="50000"/>
                  </a:schemeClr>
                </a:solidFill>
                <a:latin typeface="Times New Roman" panose="02020603050405020304" pitchFamily="18" charset="0"/>
              </a:rPr>
              <a:t>de </a:t>
            </a:r>
            <a:r>
              <a:rPr lang="es-AR" u="sng" dirty="0">
                <a:solidFill>
                  <a:schemeClr val="accent1">
                    <a:lumMod val="50000"/>
                  </a:schemeClr>
                </a:solidFill>
                <a:latin typeface="Times New Roman" panose="02020603050405020304" pitchFamily="18" charset="0"/>
                <a:hlinkClick r:id="rId4"/>
              </a:rPr>
              <a:t>http://webs.ucm.es/BUCM/biblioteca/doc6026.pdf</a:t>
            </a:r>
            <a:endParaRPr lang="es-AR" dirty="0">
              <a:solidFill>
                <a:schemeClr val="accent1">
                  <a:lumMod val="50000"/>
                </a:schemeClr>
              </a:solidFill>
            </a:endParaRPr>
          </a:p>
          <a:p>
            <a:pPr>
              <a:lnSpc>
                <a:spcPct val="115000"/>
              </a:lnSpc>
              <a:spcBef>
                <a:spcPts val="1200"/>
              </a:spcBef>
              <a:spcAft>
                <a:spcPts val="0"/>
              </a:spcAft>
            </a:pPr>
            <a:endParaRPr lang="es-AR"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304582"/>
      </p:ext>
    </p:extLst>
  </p:cSld>
  <p:clrMapOvr>
    <a:masterClrMapping/>
  </p:clrMapOvr>
  <p:transition spd="slow" advClick="0" advTm="500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7" name="Rectángulo 6"/>
          <p:cNvSpPr/>
          <p:nvPr/>
        </p:nvSpPr>
        <p:spPr>
          <a:xfrm>
            <a:off x="649357" y="1073426"/>
            <a:ext cx="10631556" cy="4560223"/>
          </a:xfrm>
          <a:prstGeom prst="rect">
            <a:avLst/>
          </a:prstGeom>
        </p:spPr>
        <p:txBody>
          <a:bodyPr wrap="square">
            <a:spAutoFit/>
          </a:bodyPr>
          <a:lstStyle/>
          <a:p>
            <a:pPr>
              <a:lnSpc>
                <a:spcPct val="115000"/>
              </a:lnSpc>
              <a:spcBef>
                <a:spcPts val="1200"/>
              </a:spcBef>
              <a:spcAft>
                <a:spcPts val="800"/>
              </a:spcAft>
            </a:pPr>
            <a:r>
              <a:rPr lang="es-AR" dirty="0" smtClean="0">
                <a:solidFill>
                  <a:srgbClr val="000000"/>
                </a:solidFill>
                <a:latin typeface="Times New Roman" panose="02020603050405020304" pitchFamily="18" charset="0"/>
              </a:rPr>
              <a:t> </a:t>
            </a:r>
            <a:r>
              <a:rPr lang="es-AR" i="1" dirty="0">
                <a:solidFill>
                  <a:schemeClr val="accent1">
                    <a:lumMod val="50000"/>
                  </a:schemeClr>
                </a:solidFill>
                <a:latin typeface="Times New Roman" panose="02020603050405020304" pitchFamily="18" charset="0"/>
              </a:rPr>
              <a:t>ISBD Descripción Bibliográfica Internacional Normalizada. Edición consolidada.</a:t>
            </a:r>
            <a:r>
              <a:rPr lang="es-AR" dirty="0">
                <a:solidFill>
                  <a:schemeClr val="accent1">
                    <a:lumMod val="50000"/>
                  </a:schemeClr>
                </a:solidFill>
                <a:latin typeface="Times New Roman" panose="02020603050405020304" pitchFamily="18" charset="0"/>
              </a:rPr>
              <a:t>  (2013). [s.l.]: IFLA.</a:t>
            </a:r>
            <a:r>
              <a:rPr lang="en-US" dirty="0">
                <a:solidFill>
                  <a:schemeClr val="accent1">
                    <a:lumMod val="50000"/>
                  </a:schemeClr>
                </a:solidFill>
                <a:latin typeface="Times New Roman" panose="02020603050405020304" pitchFamily="18" charset="0"/>
              </a:rPr>
              <a:t> </a:t>
            </a:r>
          </a:p>
          <a:p>
            <a:pPr fontAlgn="auto">
              <a:lnSpc>
                <a:spcPct val="115000"/>
              </a:lnSpc>
              <a:spcBef>
                <a:spcPts val="1200"/>
              </a:spcBef>
              <a:spcAft>
                <a:spcPts val="800"/>
              </a:spcAft>
            </a:pPr>
            <a:r>
              <a:rPr lang="es-AR" i="1" dirty="0" smtClean="0">
                <a:solidFill>
                  <a:schemeClr val="accent1">
                    <a:lumMod val="50000"/>
                  </a:schemeClr>
                </a:solidFill>
                <a:latin typeface="Times New Roman" panose="02020603050405020304" pitchFamily="18" charset="0"/>
              </a:rPr>
              <a:t>Manual </a:t>
            </a:r>
            <a:r>
              <a:rPr lang="es-AR" i="1" dirty="0">
                <a:solidFill>
                  <a:schemeClr val="accent1">
                    <a:lumMod val="50000"/>
                  </a:schemeClr>
                </a:solidFill>
                <a:latin typeface="Times New Roman" panose="02020603050405020304" pitchFamily="18" charset="0"/>
              </a:rPr>
              <a:t>de Catalogación. </a:t>
            </a:r>
            <a:r>
              <a:rPr lang="es-AR" dirty="0">
                <a:solidFill>
                  <a:schemeClr val="accent1">
                    <a:lumMod val="50000"/>
                  </a:schemeClr>
                </a:solidFill>
                <a:latin typeface="Times New Roman" panose="02020603050405020304" pitchFamily="18" charset="0"/>
              </a:rPr>
              <a:t>(2016).  Buenos Aires: Biblioteca Nacional Mariano Moreno. Recuperado de </a:t>
            </a:r>
            <a:r>
              <a:rPr lang="es-AR" u="sng" dirty="0">
                <a:solidFill>
                  <a:schemeClr val="accent1">
                    <a:lumMod val="50000"/>
                  </a:schemeClr>
                </a:solidFill>
                <a:latin typeface="Times New Roman" panose="02020603050405020304" pitchFamily="18" charset="0"/>
                <a:hlinkClick r:id="rId2"/>
              </a:rPr>
              <a:t>https://escritoriopt.bn.gov.ar/pdfs/BNMM-2016-DPT-Manual-CATv08.pdf</a:t>
            </a:r>
            <a:r>
              <a:rPr lang="es-AR" dirty="0">
                <a:solidFill>
                  <a:schemeClr val="accent1">
                    <a:lumMod val="50000"/>
                  </a:schemeClr>
                </a:solidFill>
                <a:latin typeface="Times New Roman" panose="02020603050405020304" pitchFamily="18" charset="0"/>
              </a:rPr>
              <a:t> </a:t>
            </a:r>
            <a:endParaRPr lang="es-AR" dirty="0">
              <a:solidFill>
                <a:schemeClr val="accent1">
                  <a:lumMod val="50000"/>
                </a:schemeClr>
              </a:solidFill>
            </a:endParaRPr>
          </a:p>
          <a:p>
            <a:pPr>
              <a:lnSpc>
                <a:spcPct val="115000"/>
              </a:lnSpc>
              <a:spcBef>
                <a:spcPts val="1200"/>
              </a:spcBef>
              <a:spcAft>
                <a:spcPts val="800"/>
              </a:spcAft>
            </a:pPr>
            <a:r>
              <a:rPr lang="en-US" dirty="0" err="1" smtClean="0">
                <a:solidFill>
                  <a:schemeClr val="accent1">
                    <a:lumMod val="50000"/>
                  </a:schemeClr>
                </a:solidFill>
                <a:latin typeface="Times New Roman" panose="02020603050405020304" pitchFamily="18" charset="0"/>
              </a:rPr>
              <a:t>Módulo</a:t>
            </a:r>
            <a:r>
              <a:rPr lang="en-US" dirty="0" smtClean="0">
                <a:solidFill>
                  <a:schemeClr val="accent1">
                    <a:lumMod val="50000"/>
                  </a:schemeClr>
                </a:solidFill>
                <a:latin typeface="Times New Roman" panose="02020603050405020304" pitchFamily="18" charset="0"/>
              </a:rPr>
              <a:t> </a:t>
            </a:r>
            <a:r>
              <a:rPr lang="en-US" dirty="0">
                <a:solidFill>
                  <a:schemeClr val="accent1">
                    <a:lumMod val="50000"/>
                  </a:schemeClr>
                </a:solidFill>
                <a:latin typeface="Times New Roman" panose="02020603050405020304" pitchFamily="18" charset="0"/>
              </a:rPr>
              <a:t>31: Remote </a:t>
            </a:r>
            <a:r>
              <a:rPr lang="en-US" dirty="0" err="1">
                <a:solidFill>
                  <a:schemeClr val="accent1">
                    <a:lumMod val="50000"/>
                  </a:schemeClr>
                </a:solidFill>
                <a:latin typeface="Times New Roman" panose="02020603050405020304" pitchFamily="18" charset="0"/>
              </a:rPr>
              <a:t>acces</a:t>
            </a:r>
            <a:r>
              <a:rPr lang="en-US" dirty="0">
                <a:solidFill>
                  <a:schemeClr val="accent1">
                    <a:lumMod val="50000"/>
                  </a:schemeClr>
                </a:solidFill>
                <a:latin typeface="Times New Roman" panose="02020603050405020304" pitchFamily="18" charset="0"/>
              </a:rPr>
              <a:t> electronic serials (online serials). </a:t>
            </a:r>
            <a:r>
              <a:rPr lang="es-AR" dirty="0">
                <a:solidFill>
                  <a:schemeClr val="accent1">
                    <a:lumMod val="50000"/>
                  </a:schemeClr>
                </a:solidFill>
                <a:latin typeface="Times New Roman" panose="02020603050405020304" pitchFamily="18" charset="0"/>
              </a:rPr>
              <a:t>En </a:t>
            </a:r>
            <a:r>
              <a:rPr lang="es-AR" i="1" dirty="0">
                <a:solidFill>
                  <a:schemeClr val="accent1">
                    <a:lumMod val="50000"/>
                  </a:schemeClr>
                </a:solidFill>
                <a:latin typeface="Times New Roman" panose="02020603050405020304" pitchFamily="18" charset="0"/>
              </a:rPr>
              <a:t>CONSER </a:t>
            </a:r>
            <a:r>
              <a:rPr lang="es-AR" i="1" dirty="0" err="1">
                <a:solidFill>
                  <a:schemeClr val="accent1">
                    <a:lumMod val="50000"/>
                  </a:schemeClr>
                </a:solidFill>
                <a:latin typeface="Times New Roman" panose="02020603050405020304" pitchFamily="18" charset="0"/>
              </a:rPr>
              <a:t>Cataloging</a:t>
            </a:r>
            <a:r>
              <a:rPr lang="es-AR" i="1" dirty="0">
                <a:solidFill>
                  <a:schemeClr val="accent1">
                    <a:lumMod val="50000"/>
                  </a:schemeClr>
                </a:solidFill>
                <a:latin typeface="Times New Roman" panose="02020603050405020304" pitchFamily="18" charset="0"/>
              </a:rPr>
              <a:t> Manual.</a:t>
            </a:r>
            <a:r>
              <a:rPr lang="es-AR" dirty="0">
                <a:solidFill>
                  <a:schemeClr val="accent1">
                    <a:lumMod val="50000"/>
                  </a:schemeClr>
                </a:solidFill>
                <a:latin typeface="Times New Roman" panose="02020603050405020304" pitchFamily="18" charset="0"/>
              </a:rPr>
              <a:t> Recuperado de </a:t>
            </a:r>
            <a:r>
              <a:rPr lang="es-AR" u="sng" dirty="0">
                <a:solidFill>
                  <a:schemeClr val="accent1">
                    <a:lumMod val="50000"/>
                  </a:schemeClr>
                </a:solidFill>
                <a:latin typeface="Times New Roman" panose="02020603050405020304" pitchFamily="18" charset="0"/>
                <a:hlinkClick r:id="rId3"/>
              </a:rPr>
              <a:t>http://www.loc.gov/aba/pcc/sct/documents/Module31-2011-Jan.doc</a:t>
            </a:r>
            <a:r>
              <a:rPr lang="es-AR" dirty="0">
                <a:solidFill>
                  <a:schemeClr val="accent1">
                    <a:lumMod val="50000"/>
                  </a:schemeClr>
                </a:solidFill>
                <a:latin typeface="Times New Roman" panose="02020603050405020304" pitchFamily="18" charset="0"/>
              </a:rPr>
              <a:t> </a:t>
            </a:r>
            <a:endParaRPr lang="es-AR" dirty="0">
              <a:solidFill>
                <a:schemeClr val="accent1">
                  <a:lumMod val="50000"/>
                </a:schemeClr>
              </a:solidFill>
            </a:endParaRPr>
          </a:p>
          <a:p>
            <a:pPr fontAlgn="auto">
              <a:lnSpc>
                <a:spcPct val="115000"/>
              </a:lnSpc>
              <a:spcBef>
                <a:spcPts val="1200"/>
              </a:spcBef>
              <a:spcAft>
                <a:spcPts val="800"/>
              </a:spcAft>
            </a:pPr>
            <a:r>
              <a:rPr lang="en-US" i="1" dirty="0" smtClean="0">
                <a:solidFill>
                  <a:schemeClr val="accent1">
                    <a:lumMod val="50000"/>
                  </a:schemeClr>
                </a:solidFill>
                <a:latin typeface="Times New Roman" panose="02020603050405020304" pitchFamily="18" charset="0"/>
              </a:rPr>
              <a:t>RDA: Resource Description and Access</a:t>
            </a:r>
            <a:r>
              <a:rPr lang="en-US" dirty="0" smtClean="0">
                <a:solidFill>
                  <a:schemeClr val="accent1">
                    <a:lumMod val="50000"/>
                  </a:schemeClr>
                </a:solidFill>
                <a:latin typeface="Times New Roman" panose="02020603050405020304" pitchFamily="18" charset="0"/>
              </a:rPr>
              <a:t>. (2013 Revision, includes July 2013 Updates). Chicago: American Library Association.</a:t>
            </a:r>
            <a:endParaRPr lang="es-AR" dirty="0" smtClean="0">
              <a:solidFill>
                <a:schemeClr val="accent1">
                  <a:lumMod val="50000"/>
                </a:schemeClr>
              </a:solidFill>
            </a:endParaRPr>
          </a:p>
          <a:p>
            <a:pPr fontAlgn="auto">
              <a:lnSpc>
                <a:spcPct val="115000"/>
              </a:lnSpc>
              <a:spcBef>
                <a:spcPts val="1200"/>
              </a:spcBef>
              <a:spcAft>
                <a:spcPts val="800"/>
              </a:spcAft>
            </a:pPr>
            <a:r>
              <a:rPr lang="es-AR" i="1" dirty="0" smtClean="0">
                <a:solidFill>
                  <a:schemeClr val="accent1">
                    <a:lumMod val="50000"/>
                  </a:schemeClr>
                </a:solidFill>
                <a:latin typeface="Times New Roman" panose="02020603050405020304" pitchFamily="18" charset="0"/>
              </a:rPr>
              <a:t>Reglas de catalogación angloamericanas</a:t>
            </a:r>
            <a:r>
              <a:rPr lang="es-AR" dirty="0" smtClean="0">
                <a:solidFill>
                  <a:schemeClr val="accent1">
                    <a:lumMod val="50000"/>
                  </a:schemeClr>
                </a:solidFill>
                <a:latin typeface="Times New Roman" panose="02020603050405020304" pitchFamily="18" charset="0"/>
              </a:rPr>
              <a:t>. (2003). Bogotá DC: Rojas </a:t>
            </a:r>
            <a:r>
              <a:rPr lang="es-AR" dirty="0" err="1" smtClean="0">
                <a:solidFill>
                  <a:schemeClr val="accent1">
                    <a:lumMod val="50000"/>
                  </a:schemeClr>
                </a:solidFill>
                <a:latin typeface="Times New Roman" panose="02020603050405020304" pitchFamily="18" charset="0"/>
              </a:rPr>
              <a:t>Eberhard</a:t>
            </a:r>
            <a:r>
              <a:rPr lang="es-AR" dirty="0" smtClean="0">
                <a:solidFill>
                  <a:schemeClr val="accent1">
                    <a:lumMod val="50000"/>
                  </a:schemeClr>
                </a:solidFill>
                <a:latin typeface="Times New Roman" panose="02020603050405020304" pitchFamily="18" charset="0"/>
              </a:rPr>
              <a:t> Editores. </a:t>
            </a:r>
            <a:endParaRPr lang="es-AR" dirty="0" smtClean="0">
              <a:solidFill>
                <a:schemeClr val="accent1">
                  <a:lumMod val="50000"/>
                </a:schemeClr>
              </a:solidFill>
            </a:endParaRPr>
          </a:p>
          <a:p>
            <a:pPr>
              <a:lnSpc>
                <a:spcPct val="115000"/>
              </a:lnSpc>
              <a:spcBef>
                <a:spcPts val="1200"/>
              </a:spcBef>
              <a:spcAft>
                <a:spcPts val="800"/>
              </a:spcAft>
            </a:pPr>
            <a:r>
              <a:rPr lang="es-AR" dirty="0" smtClean="0">
                <a:solidFill>
                  <a:schemeClr val="accent1">
                    <a:lumMod val="50000"/>
                  </a:schemeClr>
                </a:solidFill>
                <a:latin typeface="Times New Roman" panose="02020603050405020304" pitchFamily="18" charset="0"/>
              </a:rPr>
              <a:t>Universidad de Valencia (s.f.). </a:t>
            </a:r>
            <a:r>
              <a:rPr lang="es-AR" i="1" dirty="0" smtClean="0">
                <a:solidFill>
                  <a:schemeClr val="accent1">
                    <a:lumMod val="50000"/>
                  </a:schemeClr>
                </a:solidFill>
                <a:latin typeface="Times New Roman" panose="02020603050405020304" pitchFamily="18" charset="0"/>
              </a:rPr>
              <a:t>Pautas para la catalogación: catalogación de recursos </a:t>
            </a:r>
            <a:r>
              <a:rPr lang="es-AR" i="1" dirty="0">
                <a:solidFill>
                  <a:schemeClr val="accent1">
                    <a:lumMod val="50000"/>
                  </a:schemeClr>
                </a:solidFill>
                <a:latin typeface="Times New Roman" panose="02020603050405020304" pitchFamily="18" charset="0"/>
              </a:rPr>
              <a:t> </a:t>
            </a:r>
            <a:r>
              <a:rPr lang="es-AR" i="1" dirty="0" smtClean="0">
                <a:solidFill>
                  <a:schemeClr val="accent1">
                    <a:lumMod val="50000"/>
                  </a:schemeClr>
                </a:solidFill>
                <a:latin typeface="Times New Roman" panose="02020603050405020304" pitchFamily="18" charset="0"/>
              </a:rPr>
              <a:t>                               electrónicos.</a:t>
            </a:r>
            <a:r>
              <a:rPr lang="es-AR" dirty="0" smtClean="0">
                <a:solidFill>
                  <a:schemeClr val="accent1">
                    <a:lumMod val="50000"/>
                  </a:schemeClr>
                </a:solidFill>
                <a:latin typeface="Times New Roman" panose="02020603050405020304" pitchFamily="18" charset="0"/>
              </a:rPr>
              <a:t> Recuperado de </a:t>
            </a:r>
            <a:r>
              <a:rPr lang="es-AR" u="sng" dirty="0" smtClean="0">
                <a:solidFill>
                  <a:schemeClr val="accent1">
                    <a:lumMod val="50000"/>
                  </a:schemeClr>
                </a:solidFill>
                <a:latin typeface="Times New Roman" panose="02020603050405020304" pitchFamily="18" charset="0"/>
                <a:hlinkClick r:id="rId4"/>
              </a:rPr>
              <a:t>http://sbdint.uv.es/intranet/mil/cata/pautas/er.html#1</a:t>
            </a:r>
            <a:endParaRPr lang="es-AR" dirty="0">
              <a:solidFill>
                <a:schemeClr val="accent1">
                  <a:lumMod val="50000"/>
                </a:schemeClr>
              </a:solidFill>
              <a:effectLst/>
            </a:endParaRPr>
          </a:p>
        </p:txBody>
      </p:sp>
    </p:spTree>
    <p:extLst>
      <p:ext uri="{BB962C8B-B14F-4D97-AF65-F5344CB8AC3E}">
        <p14:creationId xmlns:p14="http://schemas.microsoft.com/office/powerpoint/2010/main" val="417267029"/>
      </p:ext>
    </p:extLst>
  </p:cSld>
  <p:clrMapOvr>
    <a:masterClrMapping/>
  </p:clrMapOvr>
  <p:transition spd="slow" advClick="0" advTm="500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id="{9436B850-15F2-41BC-A54E-6E0F332F011D}"/>
              </a:ext>
            </a:extLst>
          </p:cNvPr>
          <p:cNvSpPr txBox="1"/>
          <p:nvPr/>
        </p:nvSpPr>
        <p:spPr>
          <a:xfrm>
            <a:off x="3193650" y="4867002"/>
            <a:ext cx="2886248" cy="830997"/>
          </a:xfrm>
          <a:prstGeom prst="rect">
            <a:avLst/>
          </a:prstGeom>
          <a:noFill/>
        </p:spPr>
        <p:txBody>
          <a:bodyPr wrap="square" lIns="0" tIns="0" rIns="0" bIns="0" rtlCol="0">
            <a:spAutoFit/>
          </a:bodyPr>
          <a:lstStyle/>
          <a:p>
            <a:pPr rtl="0"/>
            <a:r>
              <a:rPr lang="es-ES" sz="5400" b="1" dirty="0" smtClean="0">
                <a:solidFill>
                  <a:srgbClr val="002060"/>
                </a:solidFill>
                <a:latin typeface="Segoe UI" panose="020B0502040204020203" pitchFamily="34" charset="0"/>
                <a:cs typeface="Segoe UI" panose="020B0502040204020203" pitchFamily="34" charset="0"/>
              </a:rPr>
              <a:t>¡Gracias!</a:t>
            </a:r>
            <a:endParaRPr lang="es-ES" sz="5400" b="1" dirty="0">
              <a:solidFill>
                <a:srgbClr val="002060"/>
              </a:solidFill>
              <a:latin typeface="Segoe UI" panose="020B0502040204020203" pitchFamily="34" charset="0"/>
              <a:cs typeface="Segoe UI" panose="020B0502040204020203" pitchFamily="34" charset="0"/>
            </a:endParaRPr>
          </a:p>
        </p:txBody>
      </p:sp>
      <p:grpSp>
        <p:nvGrpSpPr>
          <p:cNvPr id="23" name="Grupo 22" descr="Esta imagen es de una forma abstracta. ">
            <a:extLst>
              <a:ext uri="{FF2B5EF4-FFF2-40B4-BE49-F238E27FC236}">
                <a16:creationId xmlns:a16="http://schemas.microsoft.com/office/drawing/2014/main"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id="{24922840-A8AD-427F-889C-2B79CACC872F}"/>
              </a:ext>
            </a:extLst>
          </p:cNvPr>
          <p:cNvSpPr>
            <a:spLocks noGrp="1"/>
          </p:cNvSpPr>
          <p:nvPr>
            <p:ph type="title"/>
          </p:nvPr>
        </p:nvSpPr>
        <p:spPr/>
        <p:txBody>
          <a:bodyPr rtlCol="0"/>
          <a:lstStyle/>
          <a:p>
            <a:r>
              <a:rPr lang="es-ES" dirty="0"/>
              <a:t>Diapositiva de recursos humanos 10</a:t>
            </a:r>
          </a:p>
        </p:txBody>
      </p:sp>
      <p:sp>
        <p:nvSpPr>
          <p:cNvPr id="2" name="AutoShape 2" descr="Resultado de imagen para sacarse el sombrero gif"/>
          <p:cNvSpPr>
            <a:spLocks noChangeAspect="1" noChangeArrowheads="1"/>
          </p:cNvSpPr>
          <p:nvPr/>
        </p:nvSpPr>
        <p:spPr bwMode="auto">
          <a:xfrm>
            <a:off x="958645" y="-1440752"/>
            <a:ext cx="3730830" cy="3926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0" name="Picture 6" descr="Resultado de imagen para sacarse el sombrero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30" y="111045"/>
            <a:ext cx="4533900" cy="47720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stretch>
            <a:fillRect/>
          </a:stretch>
        </p:blipFill>
        <p:spPr>
          <a:xfrm>
            <a:off x="0" y="6109104"/>
            <a:ext cx="2276475" cy="742950"/>
          </a:xfrm>
          <a:prstGeom prst="rect">
            <a:avLst/>
          </a:prstGeom>
        </p:spPr>
      </p:pic>
      <p:sp>
        <p:nvSpPr>
          <p:cNvPr id="4" name="Rectángulo 3"/>
          <p:cNvSpPr/>
          <p:nvPr/>
        </p:nvSpPr>
        <p:spPr>
          <a:xfrm>
            <a:off x="2325128" y="5920633"/>
            <a:ext cx="4572000" cy="7799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smtClean="0">
                <a:solidFill>
                  <a:schemeClr val="accent1">
                    <a:lumMod val="50000"/>
                  </a:schemeClr>
                </a:solidFill>
              </a:rPr>
              <a:t>Correo electrónico maria.delcorro@bn.gov.ar</a:t>
            </a:r>
            <a:endParaRPr lang="es-AR" sz="2400" b="1" dirty="0">
              <a:solidFill>
                <a:schemeClr val="accent1">
                  <a:lumMod val="50000"/>
                </a:schemeClr>
              </a:solidFill>
            </a:endParaRPr>
          </a:p>
        </p:txBody>
      </p:sp>
    </p:spTree>
    <p:extLst>
      <p:ext uri="{BB962C8B-B14F-4D97-AF65-F5344CB8AC3E}">
        <p14:creationId xmlns:p14="http://schemas.microsoft.com/office/powerpoint/2010/main" val="23525685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9" name="Imagen 8"/>
          <p:cNvPicPr>
            <a:picLocks noChangeAspect="1"/>
          </p:cNvPicPr>
          <p:nvPr/>
        </p:nvPicPr>
        <p:blipFill>
          <a:blip r:embed="rId3"/>
          <a:stretch>
            <a:fillRect/>
          </a:stretch>
        </p:blipFill>
        <p:spPr>
          <a:xfrm>
            <a:off x="0" y="6115050"/>
            <a:ext cx="2276475" cy="742950"/>
          </a:xfrm>
          <a:prstGeom prst="rect">
            <a:avLst/>
          </a:prstGeom>
        </p:spPr>
      </p:pic>
      <p:sp>
        <p:nvSpPr>
          <p:cNvPr id="10" name="Título 9"/>
          <p:cNvSpPr>
            <a:spLocks noGrp="1"/>
          </p:cNvSpPr>
          <p:nvPr>
            <p:ph type="title"/>
          </p:nvPr>
        </p:nvSpPr>
        <p:spPr>
          <a:xfrm>
            <a:off x="2929323" y="589207"/>
            <a:ext cx="5622561" cy="849078"/>
          </a:xfrm>
        </p:spPr>
        <p:txBody>
          <a:bodyPr>
            <a:normAutofit/>
          </a:bodyPr>
          <a:lstStyle/>
          <a:p>
            <a:r>
              <a:rPr lang="es-AR" sz="2400" b="1" dirty="0" smtClean="0">
                <a:solidFill>
                  <a:schemeClr val="accent1">
                    <a:lumMod val="50000"/>
                  </a:schemeClr>
                </a:solidFill>
              </a:rPr>
              <a:t>Actualización de hojas sustituibles - </a:t>
            </a:r>
            <a:r>
              <a:rPr lang="es-AR" sz="2400" b="1" dirty="0" err="1" smtClean="0">
                <a:solidFill>
                  <a:schemeClr val="accent1">
                    <a:lumMod val="50000"/>
                  </a:schemeClr>
                </a:solidFill>
              </a:rPr>
              <a:t>Errepar</a:t>
            </a:r>
            <a:endParaRPr lang="es-AR" sz="2400" b="1" dirty="0">
              <a:solidFill>
                <a:schemeClr val="accent1">
                  <a:lumMod val="50000"/>
                </a:schemeClr>
              </a:solidFill>
            </a:endParaRPr>
          </a:p>
        </p:txBody>
      </p:sp>
      <p:pic>
        <p:nvPicPr>
          <p:cNvPr id="12" name="Imagen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97470" y="1477307"/>
            <a:ext cx="4930098" cy="2773180"/>
          </a:xfrm>
          <a:prstGeom prst="rect">
            <a:avLst/>
          </a:prstGeom>
        </p:spPr>
      </p:pic>
      <p:pic>
        <p:nvPicPr>
          <p:cNvPr id="13" name="Imagen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1321" y="1497274"/>
            <a:ext cx="4856004" cy="2731502"/>
          </a:xfrm>
          <a:prstGeom prst="rect">
            <a:avLst/>
          </a:prstGeom>
        </p:spPr>
      </p:pic>
      <p:pic>
        <p:nvPicPr>
          <p:cNvPr id="14" name="Imagen 1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98650" y="4462853"/>
            <a:ext cx="3597639" cy="2023672"/>
          </a:xfrm>
          <a:prstGeom prst="rect">
            <a:avLst/>
          </a:prstGeom>
        </p:spPr>
      </p:pic>
      <p:sp>
        <p:nvSpPr>
          <p:cNvPr id="15" name="Flecha doblada 14"/>
          <p:cNvSpPr/>
          <p:nvPr/>
        </p:nvSpPr>
        <p:spPr>
          <a:xfrm rot="5400000">
            <a:off x="8571154" y="667216"/>
            <a:ext cx="470384" cy="108765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6" name="Flecha doblada 15"/>
          <p:cNvSpPr/>
          <p:nvPr/>
        </p:nvSpPr>
        <p:spPr>
          <a:xfrm rot="5400000" flipV="1">
            <a:off x="2051462" y="704622"/>
            <a:ext cx="450026" cy="10173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2499148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5248275" cy="710035"/>
          </a:xfrm>
        </p:spPr>
        <p:txBody>
          <a:bodyPr>
            <a:normAutofit/>
          </a:bodyPr>
          <a:lstStyle/>
          <a:p>
            <a:r>
              <a:rPr lang="es-AR" sz="4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Evolución de Internet</a:t>
            </a:r>
            <a:endParaRPr lang="es-AR" sz="4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 name="Grupo 2">
            <a:extLst>
              <a:ext uri="{FF2B5EF4-FFF2-40B4-BE49-F238E27FC236}">
                <a16:creationId xmlns:a16="http://schemas.microsoft.com/office/drawing/2014/main" id="{A6D12FB3-2E0E-4392-B30A-8FABD55972D2}"/>
              </a:ext>
              <a:ext uri="{C183D7F6-B498-43B3-948B-1728B52AA6E4}">
                <adec:decorative xmlns="" xmlns:adec="http://schemas.microsoft.com/office/drawing/2017/decorative" val="1"/>
              </a:ext>
            </a:extLst>
          </p:cNvPr>
          <p:cNvGrpSpPr/>
          <p:nvPr/>
        </p:nvGrpSpPr>
        <p:grpSpPr>
          <a:xfrm>
            <a:off x="-12700" y="1330183"/>
            <a:ext cx="12204700" cy="2514602"/>
            <a:chOff x="-12700" y="2162907"/>
            <a:chExt cx="12204700" cy="2514602"/>
          </a:xfrm>
        </p:grpSpPr>
        <p:pic>
          <p:nvPicPr>
            <p:cNvPr id="4" name="Imagen 3" descr="Un grupo de personas sentadas en un escritorio&#10;">
              <a:extLst>
                <a:ext uri="{FF2B5EF4-FFF2-40B4-BE49-F238E27FC236}">
                  <a16:creationId xmlns:a16="http://schemas.microsoft.com/office/drawing/2014/main" id="{2D62790E-5C31-4474-BE12-F50234A0C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5" name="Rectángulo 4" descr="Esta es una imagen de un escritorio con equipos portátiles y personas trabajando.">
              <a:extLst>
                <a:ext uri="{FF2B5EF4-FFF2-40B4-BE49-F238E27FC236}">
                  <a16:creationId xmlns:a16="http://schemas.microsoft.com/office/drawing/2014/main" id="{53AEFB1F-87BB-40C6-9BC7-E1CE0AC0AC1B}"/>
                </a:ext>
              </a:extLst>
            </p:cNvPr>
            <p:cNvSpPr/>
            <p:nvPr/>
          </p:nvSpPr>
          <p:spPr>
            <a:xfrm>
              <a:off x="0" y="2162907"/>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es-ES" dirty="0">
                <a:solidFill>
                  <a:schemeClr val="tx1"/>
                </a:solidFill>
              </a:endParaRPr>
            </a:p>
          </p:txBody>
        </p:sp>
        <p:sp>
          <p:nvSpPr>
            <p:cNvPr id="6" name="Elipse 5">
              <a:extLst>
                <a:ext uri="{FF2B5EF4-FFF2-40B4-BE49-F238E27FC236}">
                  <a16:creationId xmlns:a16="http://schemas.microsoft.com/office/drawing/2014/main" id="{3CFBA714-94A9-4CEA-9D73-2E90A898B450}"/>
                </a:ext>
                <a:ext uri="{C183D7F6-B498-43B3-948B-1728B52AA6E4}">
                  <adec:decorative xmlns="" xmlns:adec="http://schemas.microsoft.com/office/drawing/2017/decorative" val="1"/>
                </a:ext>
              </a:extLst>
            </p:cNvPr>
            <p:cNvSpPr/>
            <p:nvPr/>
          </p:nvSpPr>
          <p:spPr>
            <a:xfrm>
              <a:off x="852826" y="2694293"/>
              <a:ext cx="1431828" cy="1431827"/>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7" name="Elipse 6">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8" name="Elipse 7">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9" name="Cuadro de texto 12">
              <a:extLst>
                <a:ext uri="{FF2B5EF4-FFF2-40B4-BE49-F238E27FC236}">
                  <a16:creationId xmlns:a16="http://schemas.microsoft.com/office/drawing/2014/main" id="{DC02C732-8960-4820-B185-F087E030DAAA}"/>
                </a:ext>
              </a:extLst>
            </p:cNvPr>
            <p:cNvSpPr txBox="1"/>
            <p:nvPr/>
          </p:nvSpPr>
          <p:spPr>
            <a:xfrm>
              <a:off x="1161578" y="3189004"/>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1989</a:t>
              </a:r>
              <a:endParaRPr lang="es-ES" sz="3200" b="1" dirty="0">
                <a:solidFill>
                  <a:schemeClr val="bg1"/>
                </a:solidFill>
                <a:latin typeface="+mj-lt"/>
              </a:endParaRPr>
            </a:p>
          </p:txBody>
        </p:sp>
        <p:sp>
          <p:nvSpPr>
            <p:cNvPr id="10" name="Elipse 9">
              <a:extLst>
                <a:ext uri="{FF2B5EF4-FFF2-40B4-BE49-F238E27FC236}">
                  <a16:creationId xmlns:a16="http://schemas.microsoft.com/office/drawing/2014/main" id="{1B02FFA3-53E3-4FFD-922C-CCB9EFEA5C8A}"/>
                </a:ext>
                <a:ext uri="{C183D7F6-B498-43B3-948B-1728B52AA6E4}">
                  <adec:decorative xmlns="" xmlns:adec="http://schemas.microsoft.com/office/drawing/2017/decorative" val="1"/>
                </a:ext>
              </a:extLst>
            </p:cNvPr>
            <p:cNvSpPr/>
            <p:nvPr/>
          </p:nvSpPr>
          <p:spPr>
            <a:xfrm>
              <a:off x="3903032" y="269429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11" name="Elipse 1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Elipse 1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3" name="Cuadro de texto 27">
              <a:extLst>
                <a:ext uri="{FF2B5EF4-FFF2-40B4-BE49-F238E27FC236}">
                  <a16:creationId xmlns:a16="http://schemas.microsoft.com/office/drawing/2014/main" id="{1CC8C601-FB40-4573-87B3-B1126A610542}"/>
                </a:ext>
              </a:extLst>
            </p:cNvPr>
            <p:cNvSpPr txBox="1"/>
            <p:nvPr/>
          </p:nvSpPr>
          <p:spPr>
            <a:xfrm>
              <a:off x="4153830" y="3189005"/>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1993</a:t>
              </a:r>
              <a:endParaRPr lang="es-ES" sz="3200" b="1" dirty="0">
                <a:solidFill>
                  <a:schemeClr val="bg1"/>
                </a:solidFill>
                <a:latin typeface="+mj-lt"/>
              </a:endParaRPr>
            </a:p>
          </p:txBody>
        </p:sp>
        <p:sp>
          <p:nvSpPr>
            <p:cNvPr id="14" name="Elipse 13">
              <a:extLst>
                <a:ext uri="{FF2B5EF4-FFF2-40B4-BE49-F238E27FC236}">
                  <a16:creationId xmlns:a16="http://schemas.microsoft.com/office/drawing/2014/main" id="{9AA6EBCD-B27A-4FC4-87A8-ED6638C5545A}"/>
                </a:ext>
              </a:extLst>
            </p:cNvPr>
            <p:cNvSpPr/>
            <p:nvPr/>
          </p:nvSpPr>
          <p:spPr>
            <a:xfrm>
              <a:off x="6954065" y="2704293"/>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15" name="Arco 14">
              <a:extLst>
                <a:ext uri="{FF2B5EF4-FFF2-40B4-BE49-F238E27FC236}">
                  <a16:creationId xmlns:a16="http://schemas.microsoft.com/office/drawing/2014/main" id="{63F2913C-4436-40AC-9048-54405BD23C0C}"/>
                </a:ext>
                <a:ext uri="{C183D7F6-B498-43B3-948B-1728B52AA6E4}">
                  <adec:decorative xmlns="" xmlns:adec="http://schemas.microsoft.com/office/drawing/2017/decorative"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16" name="Elipse 15">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Elipse 16">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8" name="Cuadro de texto 39">
              <a:extLst>
                <a:ext uri="{FF2B5EF4-FFF2-40B4-BE49-F238E27FC236}">
                  <a16:creationId xmlns:a16="http://schemas.microsoft.com/office/drawing/2014/main" id="{5C436978-7B84-4F27-8A32-574050B29AD0}"/>
                </a:ext>
              </a:extLst>
            </p:cNvPr>
            <p:cNvSpPr txBox="1"/>
            <p:nvPr/>
          </p:nvSpPr>
          <p:spPr>
            <a:xfrm>
              <a:off x="7167184" y="3189005"/>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1997</a:t>
              </a:r>
              <a:endParaRPr lang="es-ES" sz="3200" b="1" dirty="0">
                <a:solidFill>
                  <a:schemeClr val="bg1"/>
                </a:solidFill>
                <a:latin typeface="+mj-lt"/>
              </a:endParaRPr>
            </a:p>
          </p:txBody>
        </p:sp>
        <p:grpSp>
          <p:nvGrpSpPr>
            <p:cNvPr id="19" name="Grupo 18">
              <a:extLst>
                <a:ext uri="{FF2B5EF4-FFF2-40B4-BE49-F238E27FC236}">
                  <a16:creationId xmlns:a16="http://schemas.microsoft.com/office/drawing/2014/main" id="{65E89B9B-4C47-402B-9C75-47765E1F7593}"/>
                </a:ext>
              </a:extLst>
            </p:cNvPr>
            <p:cNvGrpSpPr/>
            <p:nvPr/>
          </p:nvGrpSpPr>
          <p:grpSpPr>
            <a:xfrm>
              <a:off x="9871788" y="2706779"/>
              <a:ext cx="1431828" cy="1456895"/>
              <a:chOff x="7168469" y="2677815"/>
              <a:chExt cx="1431828" cy="1456895"/>
            </a:xfrm>
          </p:grpSpPr>
          <p:grpSp>
            <p:nvGrpSpPr>
              <p:cNvPr id="22" name="Grupo 21">
                <a:extLst>
                  <a:ext uri="{FF2B5EF4-FFF2-40B4-BE49-F238E27FC236}">
                    <a16:creationId xmlns:a16="http://schemas.microsoft.com/office/drawing/2014/main" id="{02C4BAC1-CFE0-4BB6-AB1E-3D97B9D3C37C}"/>
                  </a:ext>
                </a:extLst>
              </p:cNvPr>
              <p:cNvGrpSpPr/>
              <p:nvPr/>
            </p:nvGrpSpPr>
            <p:grpSpPr>
              <a:xfrm>
                <a:off x="7168469" y="2677815"/>
                <a:ext cx="1431828" cy="1456895"/>
                <a:chOff x="7168469" y="2677815"/>
                <a:chExt cx="1431828" cy="1456895"/>
              </a:xfrm>
            </p:grpSpPr>
            <p:sp>
              <p:nvSpPr>
                <p:cNvPr id="24" name="Elipse 23">
                  <a:extLst>
                    <a:ext uri="{FF2B5EF4-FFF2-40B4-BE49-F238E27FC236}">
                      <a16:creationId xmlns:a16="http://schemas.microsoft.com/office/drawing/2014/main" id="{52EBF013-87F7-4305-9CC9-737BE16F0D9F}"/>
                    </a:ext>
                    <a:ext uri="{C183D7F6-B498-43B3-948B-1728B52AA6E4}">
                      <adec:decorative xmlns="" xmlns:adec="http://schemas.microsoft.com/office/drawing/2017/decorative" val="1"/>
                    </a:ext>
                  </a:extLst>
                </p:cNvPr>
                <p:cNvSpPr/>
                <p:nvPr/>
              </p:nvSpPr>
              <p:spPr>
                <a:xfrm>
                  <a:off x="7168469" y="2702884"/>
                  <a:ext cx="1431828"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25" name="Arco 24">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26" name="Elipse 25">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7" name="Elipse 26">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sp>
            <p:nvSpPr>
              <p:cNvPr id="23" name="Cuadro de texto 51">
                <a:extLst>
                  <a:ext uri="{FF2B5EF4-FFF2-40B4-BE49-F238E27FC236}">
                    <a16:creationId xmlns:a16="http://schemas.microsoft.com/office/drawing/2014/main" id="{38F4B3FC-E555-4F37-BC12-4940EF773A7E}"/>
                  </a:ext>
                </a:extLst>
              </p:cNvPr>
              <p:cNvSpPr txBox="1"/>
              <p:nvPr/>
            </p:nvSpPr>
            <p:spPr>
              <a:xfrm>
                <a:off x="7475620" y="3145021"/>
                <a:ext cx="814325" cy="492443"/>
              </a:xfrm>
              <a:prstGeom prst="rect">
                <a:avLst/>
              </a:prstGeom>
              <a:noFill/>
            </p:spPr>
            <p:txBody>
              <a:bodyPr wrap="none" lIns="0" tIns="0" rIns="0" bIns="0" rtlCol="0">
                <a:spAutoFit/>
              </a:bodyPr>
              <a:lstStyle/>
              <a:p>
                <a:pPr algn="ctr" rtl="0"/>
                <a:r>
                  <a:rPr lang="es-ES" sz="3200" b="1" dirty="0" smtClean="0">
                    <a:solidFill>
                      <a:schemeClr val="bg1"/>
                    </a:solidFill>
                    <a:latin typeface="+mj-lt"/>
                  </a:rPr>
                  <a:t>1998</a:t>
                </a:r>
                <a:endParaRPr lang="es-ES" sz="3200" b="1" dirty="0">
                  <a:solidFill>
                    <a:schemeClr val="bg1"/>
                  </a:solidFill>
                  <a:latin typeface="+mj-lt"/>
                </a:endParaRPr>
              </a:p>
            </p:txBody>
          </p:sp>
        </p:grpSp>
        <p:sp>
          <p:nvSpPr>
            <p:cNvPr id="20" name="Arco 19">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sp>
          <p:nvSpPr>
            <p:cNvPr id="21" name="Arco 20">
              <a:extLst>
                <a:ext uri="{FF2B5EF4-FFF2-40B4-BE49-F238E27FC236}">
                  <a16:creationId xmlns:a16="http://schemas.microsoft.com/office/drawing/2014/main" id="{45B3FF71-3684-4143-BA68-D4583307C956}"/>
                </a:ext>
              </a:extLst>
            </p:cNvPr>
            <p:cNvSpPr/>
            <p:nvPr/>
          </p:nvSpPr>
          <p:spPr>
            <a:xfrm>
              <a:off x="852826" y="2694293"/>
              <a:ext cx="143182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ES" dirty="0"/>
            </a:p>
          </p:txBody>
        </p:sp>
      </p:grpSp>
      <p:sp>
        <p:nvSpPr>
          <p:cNvPr id="29" name="Rectángulo 28"/>
          <p:cNvSpPr/>
          <p:nvPr/>
        </p:nvSpPr>
        <p:spPr>
          <a:xfrm>
            <a:off x="318582" y="3943349"/>
            <a:ext cx="2500313" cy="13144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smtClean="0">
                <a:solidFill>
                  <a:schemeClr val="accent1">
                    <a:lumMod val="50000"/>
                  </a:schemeClr>
                </a:solidFill>
              </a:rPr>
              <a:t>Se sientan las bases de la WWW</a:t>
            </a:r>
            <a:endParaRPr lang="es-AR" sz="2400" b="1" dirty="0">
              <a:solidFill>
                <a:schemeClr val="accent1">
                  <a:lumMod val="50000"/>
                </a:schemeClr>
              </a:solidFill>
            </a:endParaRPr>
          </a:p>
        </p:txBody>
      </p:sp>
      <p:sp>
        <p:nvSpPr>
          <p:cNvPr id="30" name="Rectángulo 29"/>
          <p:cNvSpPr/>
          <p:nvPr/>
        </p:nvSpPr>
        <p:spPr>
          <a:xfrm>
            <a:off x="6505426" y="3943349"/>
            <a:ext cx="2500313" cy="13144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smtClean="0">
                <a:solidFill>
                  <a:schemeClr val="accent1">
                    <a:lumMod val="50000"/>
                  </a:schemeClr>
                </a:solidFill>
              </a:rPr>
              <a:t>Banda ancha con </a:t>
            </a:r>
            <a:r>
              <a:rPr lang="es-AR" sz="2400" b="1" dirty="0">
                <a:solidFill>
                  <a:schemeClr val="accent1">
                    <a:lumMod val="50000"/>
                  </a:schemeClr>
                </a:solidFill>
              </a:rPr>
              <a:t>C</a:t>
            </a:r>
            <a:r>
              <a:rPr lang="es-AR" sz="2400" b="1" dirty="0" smtClean="0">
                <a:solidFill>
                  <a:schemeClr val="accent1">
                    <a:lumMod val="50000"/>
                  </a:schemeClr>
                </a:solidFill>
              </a:rPr>
              <a:t>able Modem</a:t>
            </a:r>
            <a:endParaRPr lang="es-AR" sz="2400" b="1" dirty="0">
              <a:solidFill>
                <a:schemeClr val="accent1">
                  <a:lumMod val="50000"/>
                </a:schemeClr>
              </a:solidFill>
            </a:endParaRPr>
          </a:p>
        </p:txBody>
      </p:sp>
      <p:sp>
        <p:nvSpPr>
          <p:cNvPr id="31" name="Rectángulo 30"/>
          <p:cNvSpPr/>
          <p:nvPr/>
        </p:nvSpPr>
        <p:spPr>
          <a:xfrm>
            <a:off x="3412004" y="3943349"/>
            <a:ext cx="2500313" cy="13144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smtClean="0">
                <a:solidFill>
                  <a:schemeClr val="accent1">
                    <a:lumMod val="50000"/>
                  </a:schemeClr>
                </a:solidFill>
              </a:rPr>
              <a:t>Navegador Web </a:t>
            </a:r>
            <a:r>
              <a:rPr lang="es-AR" sz="2400" b="1" dirty="0" err="1" smtClean="0">
                <a:solidFill>
                  <a:schemeClr val="accent1">
                    <a:lumMod val="50000"/>
                  </a:schemeClr>
                </a:solidFill>
              </a:rPr>
              <a:t>Mosaic</a:t>
            </a:r>
            <a:endParaRPr lang="es-AR" sz="2400" b="1" dirty="0">
              <a:solidFill>
                <a:schemeClr val="accent1">
                  <a:lumMod val="50000"/>
                </a:schemeClr>
              </a:solidFill>
            </a:endParaRPr>
          </a:p>
        </p:txBody>
      </p:sp>
      <p:sp>
        <p:nvSpPr>
          <p:cNvPr id="32" name="Rectángulo 31"/>
          <p:cNvSpPr/>
          <p:nvPr/>
        </p:nvSpPr>
        <p:spPr>
          <a:xfrm>
            <a:off x="9489133" y="4086225"/>
            <a:ext cx="2619078" cy="20288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2400" b="1" dirty="0" smtClean="0">
                <a:solidFill>
                  <a:schemeClr val="accent1">
                    <a:lumMod val="50000"/>
                  </a:schemeClr>
                </a:solidFill>
              </a:rPr>
              <a:t>Aparece Google</a:t>
            </a:r>
          </a:p>
          <a:p>
            <a:pPr algn="ctr"/>
            <a:r>
              <a:rPr lang="es-AR" sz="2400" b="1" dirty="0" smtClean="0">
                <a:solidFill>
                  <a:schemeClr val="accent1">
                    <a:lumMod val="50000"/>
                  </a:schemeClr>
                </a:solidFill>
              </a:rPr>
              <a:t>El número de usuarios de Internet alcanza un millón</a:t>
            </a:r>
            <a:endParaRPr lang="es-AR" sz="2400" b="1" dirty="0">
              <a:solidFill>
                <a:schemeClr val="accent1">
                  <a:lumMod val="50000"/>
                </a:schemeClr>
              </a:solidFill>
            </a:endParaRPr>
          </a:p>
        </p:txBody>
      </p:sp>
      <p:pic>
        <p:nvPicPr>
          <p:cNvPr id="33" name="Imagen 32"/>
          <p:cNvPicPr>
            <a:picLocks noChangeAspect="1"/>
          </p:cNvPicPr>
          <p:nvPr/>
        </p:nvPicPr>
        <p:blipFill>
          <a:blip r:embed="rId4"/>
          <a:stretch>
            <a:fillRect/>
          </a:stretch>
        </p:blipFill>
        <p:spPr>
          <a:xfrm>
            <a:off x="23340" y="6115050"/>
            <a:ext cx="2276475" cy="742950"/>
          </a:xfrm>
          <a:prstGeom prst="rect">
            <a:avLst/>
          </a:prstGeom>
        </p:spPr>
      </p:pic>
    </p:spTree>
    <p:extLst>
      <p:ext uri="{BB962C8B-B14F-4D97-AF65-F5344CB8AC3E}">
        <p14:creationId xmlns:p14="http://schemas.microsoft.com/office/powerpoint/2010/main" val="3827310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4"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9" name="Imagen 8"/>
          <p:cNvPicPr>
            <a:picLocks noChangeAspect="1"/>
          </p:cNvPicPr>
          <p:nvPr/>
        </p:nvPicPr>
        <p:blipFill>
          <a:blip r:embed="rId3"/>
          <a:stretch>
            <a:fillRect/>
          </a:stretch>
        </p:blipFill>
        <p:spPr>
          <a:xfrm>
            <a:off x="0" y="6115050"/>
            <a:ext cx="2276475" cy="742950"/>
          </a:xfrm>
          <a:prstGeom prst="rect">
            <a:avLst/>
          </a:prstGeom>
        </p:spPr>
      </p:pic>
      <p:pic>
        <p:nvPicPr>
          <p:cNvPr id="8" name="Imagen8"/>
          <p:cNvPicPr/>
          <p:nvPr/>
        </p:nvPicPr>
        <p:blipFill>
          <a:blip r:embed="rId4">
            <a:lum/>
            <a:alphaModFix/>
          </a:blip>
          <a:srcRect/>
          <a:stretch>
            <a:fillRect/>
          </a:stretch>
        </p:blipFill>
        <p:spPr>
          <a:xfrm>
            <a:off x="274424" y="2517885"/>
            <a:ext cx="5182519" cy="3514725"/>
          </a:xfrm>
          <a:prstGeom prst="rect">
            <a:avLst/>
          </a:prstGeom>
          <a:noFill/>
          <a:ln>
            <a:noFill/>
            <a:prstDash/>
          </a:ln>
        </p:spPr>
      </p:pic>
      <p:pic>
        <p:nvPicPr>
          <p:cNvPr id="2" name="Imagen 1"/>
          <p:cNvPicPr>
            <a:picLocks noChangeAspect="1"/>
          </p:cNvPicPr>
          <p:nvPr/>
        </p:nvPicPr>
        <p:blipFill>
          <a:blip r:embed="rId5"/>
          <a:stretch>
            <a:fillRect/>
          </a:stretch>
        </p:blipFill>
        <p:spPr>
          <a:xfrm>
            <a:off x="5837937" y="179882"/>
            <a:ext cx="6004153" cy="3100543"/>
          </a:xfrm>
          <a:prstGeom prst="rect">
            <a:avLst/>
          </a:prstGeom>
        </p:spPr>
      </p:pic>
      <p:sp>
        <p:nvSpPr>
          <p:cNvPr id="7" name="CuadroTexto 6"/>
          <p:cNvSpPr txBox="1"/>
          <p:nvPr/>
        </p:nvSpPr>
        <p:spPr>
          <a:xfrm>
            <a:off x="929390" y="1268488"/>
            <a:ext cx="4252639" cy="461665"/>
          </a:xfrm>
          <a:prstGeom prst="rect">
            <a:avLst/>
          </a:prstGeom>
          <a:noFill/>
        </p:spPr>
        <p:txBody>
          <a:bodyPr wrap="none" rtlCol="0">
            <a:spAutoFit/>
          </a:bodyPr>
          <a:lstStyle/>
          <a:p>
            <a:r>
              <a:rPr lang="es-AR" sz="2400" b="1" dirty="0" smtClean="0">
                <a:solidFill>
                  <a:schemeClr val="accent1">
                    <a:lumMod val="50000"/>
                  </a:schemeClr>
                </a:solidFill>
              </a:rPr>
              <a:t>Actualizaciones de páginas Web</a:t>
            </a:r>
            <a:endParaRPr lang="es-AR" sz="2400" b="1" dirty="0">
              <a:solidFill>
                <a:schemeClr val="accent1">
                  <a:lumMod val="50000"/>
                </a:schemeClr>
              </a:solidFill>
            </a:endParaRPr>
          </a:p>
        </p:txBody>
      </p:sp>
      <p:sp>
        <p:nvSpPr>
          <p:cNvPr id="11" name="Flecha doblada 10"/>
          <p:cNvSpPr/>
          <p:nvPr/>
        </p:nvSpPr>
        <p:spPr>
          <a:xfrm rot="5400000" flipH="1" flipV="1">
            <a:off x="6147604" y="3589271"/>
            <a:ext cx="732238" cy="4384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CuadroTexto 11"/>
          <p:cNvSpPr txBox="1"/>
          <p:nvPr/>
        </p:nvSpPr>
        <p:spPr>
          <a:xfrm>
            <a:off x="6732925" y="3867462"/>
            <a:ext cx="3792833" cy="461665"/>
          </a:xfrm>
          <a:prstGeom prst="rect">
            <a:avLst/>
          </a:prstGeom>
          <a:noFill/>
        </p:spPr>
        <p:txBody>
          <a:bodyPr wrap="none" rtlCol="0">
            <a:spAutoFit/>
          </a:bodyPr>
          <a:lstStyle/>
          <a:p>
            <a:r>
              <a:rPr lang="es-AR" sz="2400" b="1" dirty="0" smtClean="0">
                <a:solidFill>
                  <a:schemeClr val="accent1">
                    <a:lumMod val="50000"/>
                  </a:schemeClr>
                </a:solidFill>
              </a:rPr>
              <a:t>Bases de datos actualizables</a:t>
            </a:r>
            <a:endParaRPr lang="es-AR" sz="2400" b="1" dirty="0">
              <a:solidFill>
                <a:schemeClr val="accent1">
                  <a:lumMod val="50000"/>
                </a:schemeClr>
              </a:solidFill>
            </a:endParaRPr>
          </a:p>
        </p:txBody>
      </p:sp>
      <p:sp>
        <p:nvSpPr>
          <p:cNvPr id="13" name="Flecha doblada 12"/>
          <p:cNvSpPr/>
          <p:nvPr/>
        </p:nvSpPr>
        <p:spPr>
          <a:xfrm rot="5400000" flipV="1">
            <a:off x="491533" y="1800796"/>
            <a:ext cx="742110" cy="4384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2275999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upo 105">
            <a:extLst>
              <a:ext uri="{FF2B5EF4-FFF2-40B4-BE49-F238E27FC236}">
                <a16:creationId xmlns:a16="http://schemas.microsoft.com/office/drawing/2014/main" id="{3638C06D-F644-4B33-8858-D880F038FAC3}"/>
              </a:ext>
              <a:ext uri="{C183D7F6-B498-43B3-948B-1728B52AA6E4}">
                <adec:decorative xmlns="" xmlns:adec="http://schemas.microsoft.com/office/drawing/2017/decorative" val="1"/>
              </a:ext>
            </a:extLst>
          </p:cNvPr>
          <p:cNvGrpSpPr/>
          <p:nvPr/>
        </p:nvGrpSpPr>
        <p:grpSpPr>
          <a:xfrm>
            <a:off x="2706409" y="1431235"/>
            <a:ext cx="6414053" cy="5314122"/>
            <a:chOff x="723900" y="968477"/>
            <a:chExt cx="5372100" cy="4921047"/>
          </a:xfrm>
        </p:grpSpPr>
        <p:sp>
          <p:nvSpPr>
            <p:cNvPr id="16" name="Forma libre 15">
              <a:extLst>
                <a:ext uri="{FF2B5EF4-FFF2-40B4-BE49-F238E27FC236}">
                  <a16:creationId xmlns:a16="http://schemas.microsoft.com/office/drawing/2014/main" id="{F9F720D8-8BAF-4A0C-B2DC-8A1F1E0B265B}"/>
                </a:ext>
              </a:extLst>
            </p:cNvPr>
            <p:cNvSpPr>
              <a:spLocks/>
            </p:cNvSpPr>
            <p:nvPr/>
          </p:nvSpPr>
          <p:spPr bwMode="auto">
            <a:xfrm>
              <a:off x="723900" y="2968796"/>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17" name="Forma libre 16">
              <a:extLst>
                <a:ext uri="{FF2B5EF4-FFF2-40B4-BE49-F238E27FC236}">
                  <a16:creationId xmlns:a16="http://schemas.microsoft.com/office/drawing/2014/main" id="{BB8E7BA8-3BC1-4755-AE40-0C84D9216B78}"/>
                </a:ext>
              </a:extLst>
            </p:cNvPr>
            <p:cNvSpPr>
              <a:spLocks/>
            </p:cNvSpPr>
            <p:nvPr/>
          </p:nvSpPr>
          <p:spPr bwMode="auto">
            <a:xfrm>
              <a:off x="1856107" y="968477"/>
              <a:ext cx="3107685" cy="1546653"/>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18" name="Forma libre 17">
              <a:extLst>
                <a:ext uri="{FF2B5EF4-FFF2-40B4-BE49-F238E27FC236}">
                  <a16:creationId xmlns:a16="http://schemas.microsoft.com/office/drawing/2014/main" id="{C3B6EAAE-1C2D-46EB-A473-3B6078DC2541}"/>
                </a:ext>
              </a:extLst>
            </p:cNvPr>
            <p:cNvSpPr>
              <a:spLocks/>
            </p:cNvSpPr>
            <p:nvPr/>
          </p:nvSpPr>
          <p:spPr bwMode="auto">
            <a:xfrm>
              <a:off x="3776675" y="2968796"/>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19" name="Forma libre 18" descr="Esta imagen es un icono de tres personas interactuando.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20" name="Forma libre 19" descr="Esta imagen es un icono de tres personas y un símbolo que representa la conexión a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21" name="Forma libre 20" descr="Esta imagen es un icono de tres personas y un globo terráqueo.">
              <a:extLst>
                <a:ext uri="{FF2B5EF4-FFF2-40B4-BE49-F238E27FC236}">
                  <a16:creationId xmlns:a16="http://schemas.microsoft.com/office/drawing/2014/main" id="{BDEE62C1-79C7-4BD6-99A1-2466D37A5EB4}"/>
                </a:ext>
              </a:extLst>
            </p:cNvPr>
            <p:cNvSpPr>
              <a:spLocks/>
            </p:cNvSpPr>
            <p:nvPr/>
          </p:nvSpPr>
          <p:spPr bwMode="auto">
            <a:xfrm>
              <a:off x="1760295" y="2616190"/>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22" name="Forma libre 21" descr="Esta imagen es un icono de cuatro personas interactuando. ">
              <a:extLst>
                <a:ext uri="{FF2B5EF4-FFF2-40B4-BE49-F238E27FC236}">
                  <a16:creationId xmlns:a16="http://schemas.microsoft.com/office/drawing/2014/main" id="{C8436027-C518-481B-BDB7-763A96442B5F}"/>
                </a:ext>
              </a:extLst>
            </p:cNvPr>
            <p:cNvSpPr>
              <a:spLocks/>
            </p:cNvSpPr>
            <p:nvPr/>
          </p:nvSpPr>
          <p:spPr bwMode="auto">
            <a:xfrm>
              <a:off x="2847115" y="3038089"/>
              <a:ext cx="1125670" cy="1333546"/>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24" name="Cuadro de texto 23">
              <a:extLst>
                <a:ext uri="{FF2B5EF4-FFF2-40B4-BE49-F238E27FC236}">
                  <a16:creationId xmlns:a16="http://schemas.microsoft.com/office/drawing/2014/main" id="{76037B9F-F7D4-490B-B8D1-723E759320EF}"/>
                </a:ext>
              </a:extLst>
            </p:cNvPr>
            <p:cNvSpPr txBox="1"/>
            <p:nvPr/>
          </p:nvSpPr>
          <p:spPr>
            <a:xfrm>
              <a:off x="2974126" y="3524130"/>
              <a:ext cx="844940" cy="399015"/>
            </a:xfrm>
            <a:prstGeom prst="rect">
              <a:avLst/>
            </a:prstGeom>
            <a:noFill/>
          </p:spPr>
          <p:txBody>
            <a:bodyPr wrap="square" lIns="0" tIns="0" rIns="0" bIns="0" rtlCol="0">
              <a:spAutoFit/>
            </a:bodyPr>
            <a:lstStyle/>
            <a:p>
              <a:pPr algn="ctr" rtl="0"/>
              <a:r>
                <a:rPr lang="es-ES" sz="1400" dirty="0" smtClean="0">
                  <a:solidFill>
                    <a:schemeClr val="bg1"/>
                  </a:solidFill>
                </a:rPr>
                <a:t>Recursos</a:t>
              </a:r>
            </a:p>
            <a:p>
              <a:pPr algn="ctr" rtl="0"/>
              <a:r>
                <a:rPr lang="es-ES" sz="1400" dirty="0" smtClean="0">
                  <a:solidFill>
                    <a:schemeClr val="bg1"/>
                  </a:solidFill>
                </a:rPr>
                <a:t>Integrados  </a:t>
              </a:r>
              <a:endParaRPr lang="es-ES" sz="1400" dirty="0">
                <a:solidFill>
                  <a:schemeClr val="bg1"/>
                </a:solidFill>
              </a:endParaRPr>
            </a:p>
          </p:txBody>
        </p:sp>
        <p:grpSp>
          <p:nvGrpSpPr>
            <p:cNvPr id="62" name="Grupo 61">
              <a:extLst>
                <a:ext uri="{FF2B5EF4-FFF2-40B4-BE49-F238E27FC236}">
                  <a16:creationId xmlns:a16="http://schemas.microsoft.com/office/drawing/2014/main" id="{18E10038-0AE7-4F94-99B0-CEA210C9535B}"/>
                </a:ext>
              </a:extLst>
            </p:cNvPr>
            <p:cNvGrpSpPr/>
            <p:nvPr/>
          </p:nvGrpSpPr>
          <p:grpSpPr>
            <a:xfrm>
              <a:off x="4359934" y="2904941"/>
              <a:ext cx="330200" cy="315913"/>
              <a:chOff x="4127500" y="2909888"/>
              <a:chExt cx="330200" cy="315913"/>
            </a:xfrm>
          </p:grpSpPr>
          <p:sp>
            <p:nvSpPr>
              <p:cNvPr id="64" name="Elipse 268">
                <a:extLst>
                  <a:ext uri="{FF2B5EF4-FFF2-40B4-BE49-F238E27FC236}">
                    <a16:creationId xmlns:a16="http://schemas.microsoft.com/office/drawing/2014/main" id="{F7A8EBC1-9006-4CB5-A698-1D1D62E0DBEA}"/>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5" name="Forma libre 269">
                <a:extLst>
                  <a:ext uri="{FF2B5EF4-FFF2-40B4-BE49-F238E27FC236}">
                    <a16:creationId xmlns:a16="http://schemas.microsoft.com/office/drawing/2014/main" id="{0CBCD43D-AE92-41F5-9C2B-B4B3FE6FFC2B}"/>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6" name="Elipse 270">
                <a:extLst>
                  <a:ext uri="{FF2B5EF4-FFF2-40B4-BE49-F238E27FC236}">
                    <a16:creationId xmlns:a16="http://schemas.microsoft.com/office/drawing/2014/main" id="{282262E1-7304-47F8-ADFC-CA07C9ADF54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271">
                <a:extLst>
                  <a:ext uri="{FF2B5EF4-FFF2-40B4-BE49-F238E27FC236}">
                    <a16:creationId xmlns:a16="http://schemas.microsoft.com/office/drawing/2014/main" id="{61422BB8-6120-4583-B04B-D675BF21968F}"/>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8" name="Elipse 272">
                <a:extLst>
                  <a:ext uri="{FF2B5EF4-FFF2-40B4-BE49-F238E27FC236}">
                    <a16:creationId xmlns:a16="http://schemas.microsoft.com/office/drawing/2014/main" id="{921647A8-2EB5-4C08-8422-414742FE7757}"/>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9" name="Forma libre 273">
                <a:extLst>
                  <a:ext uri="{FF2B5EF4-FFF2-40B4-BE49-F238E27FC236}">
                    <a16:creationId xmlns:a16="http://schemas.microsoft.com/office/drawing/2014/main" id="{453B206B-E6FA-440E-8267-6B4EF680427A}"/>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70" name="Forma libre 274">
                <a:extLst>
                  <a:ext uri="{FF2B5EF4-FFF2-40B4-BE49-F238E27FC236}">
                    <a16:creationId xmlns:a16="http://schemas.microsoft.com/office/drawing/2014/main" id="{41B368DF-58C1-48A8-8E16-E3B4645A1BD8}"/>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71" name="Forma libre 275">
                <a:extLst>
                  <a:ext uri="{FF2B5EF4-FFF2-40B4-BE49-F238E27FC236}">
                    <a16:creationId xmlns:a16="http://schemas.microsoft.com/office/drawing/2014/main" id="{75651205-4A53-463F-A685-DE5C8BC6BD7D}"/>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72" name="Forma libre 276">
                <a:extLst>
                  <a:ext uri="{FF2B5EF4-FFF2-40B4-BE49-F238E27FC236}">
                    <a16:creationId xmlns:a16="http://schemas.microsoft.com/office/drawing/2014/main" id="{83B67D48-AF94-4FED-959B-C51A15982CF5}"/>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63" name="Rectángulo 62" descr="Esta imagen es de tres círculos superpuestos.   ">
              <a:extLst>
                <a:ext uri="{FF2B5EF4-FFF2-40B4-BE49-F238E27FC236}">
                  <a16:creationId xmlns:a16="http://schemas.microsoft.com/office/drawing/2014/main" id="{84BAF14B-A443-42DB-8BF6-893FAE5CCE6F}"/>
                </a:ext>
              </a:extLst>
            </p:cNvPr>
            <p:cNvSpPr/>
            <p:nvPr/>
          </p:nvSpPr>
          <p:spPr>
            <a:xfrm>
              <a:off x="4561225" y="4571423"/>
              <a:ext cx="1260332" cy="513020"/>
            </a:xfrm>
            <a:prstGeom prst="rect">
              <a:avLst/>
            </a:prstGeom>
          </p:spPr>
          <p:txBody>
            <a:bodyPr wrap="square" lIns="0" tIns="0" rIns="0" bIns="0" rtlCol="0">
              <a:spAutoFit/>
            </a:bodyPr>
            <a:lstStyle/>
            <a:p>
              <a:pPr lvl="0" algn="ctr"/>
              <a:r>
                <a:rPr lang="es-AR" b="1" dirty="0">
                  <a:solidFill>
                    <a:schemeClr val="bg1"/>
                  </a:solidFill>
                </a:rPr>
                <a:t>Sitios web actualizados</a:t>
              </a:r>
              <a:endParaRPr lang="es-AR" dirty="0">
                <a:solidFill>
                  <a:schemeClr val="bg1"/>
                </a:solidFill>
              </a:endParaRPr>
            </a:p>
          </p:txBody>
        </p:sp>
        <p:grpSp>
          <p:nvGrpSpPr>
            <p:cNvPr id="50" name="Grupo 49">
              <a:extLst>
                <a:ext uri="{FF2B5EF4-FFF2-40B4-BE49-F238E27FC236}">
                  <a16:creationId xmlns:a16="http://schemas.microsoft.com/office/drawing/2014/main" id="{EF6CD563-9511-4250-BCB0-1FBFAAE1289C}"/>
                </a:ext>
              </a:extLst>
            </p:cNvPr>
            <p:cNvGrpSpPr/>
            <p:nvPr/>
          </p:nvGrpSpPr>
          <p:grpSpPr>
            <a:xfrm>
              <a:off x="2177290" y="2874779"/>
              <a:ext cx="344488" cy="346075"/>
              <a:chOff x="4841875" y="2895601"/>
              <a:chExt cx="344488" cy="346075"/>
            </a:xfrm>
          </p:grpSpPr>
          <p:sp>
            <p:nvSpPr>
              <p:cNvPr id="52" name="Forma libre 258">
                <a:extLst>
                  <a:ext uri="{FF2B5EF4-FFF2-40B4-BE49-F238E27FC236}">
                    <a16:creationId xmlns:a16="http://schemas.microsoft.com/office/drawing/2014/main" id="{7B269D94-9FED-4F93-A218-57CD14D4F9C1}"/>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3" name="Forma libre 259">
                <a:extLst>
                  <a:ext uri="{FF2B5EF4-FFF2-40B4-BE49-F238E27FC236}">
                    <a16:creationId xmlns:a16="http://schemas.microsoft.com/office/drawing/2014/main" id="{435DD0CD-FD16-4760-9F43-618A517E32C1}"/>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4" name="Forma libre 260">
                <a:extLst>
                  <a:ext uri="{FF2B5EF4-FFF2-40B4-BE49-F238E27FC236}">
                    <a16:creationId xmlns:a16="http://schemas.microsoft.com/office/drawing/2014/main" id="{11230DFA-75B1-4B65-BDFE-22109071454A}"/>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5" name="Línea 261">
                <a:extLst>
                  <a:ext uri="{FF2B5EF4-FFF2-40B4-BE49-F238E27FC236}">
                    <a16:creationId xmlns:a16="http://schemas.microsoft.com/office/drawing/2014/main" id="{54B6C7BB-BBA1-4668-9BF5-325AA69CEE6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6" name="Línea 262">
                <a:extLst>
                  <a:ext uri="{FF2B5EF4-FFF2-40B4-BE49-F238E27FC236}">
                    <a16:creationId xmlns:a16="http://schemas.microsoft.com/office/drawing/2014/main" id="{6DC0A898-A566-45D7-BD7F-6205ED16E76E}"/>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7" name="Línea 263">
                <a:extLst>
                  <a:ext uri="{FF2B5EF4-FFF2-40B4-BE49-F238E27FC236}">
                    <a16:creationId xmlns:a16="http://schemas.microsoft.com/office/drawing/2014/main" id="{E201D585-E178-408E-A42A-A9FD198C4747}"/>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8" name="Elipse 264">
                <a:extLst>
                  <a:ext uri="{FF2B5EF4-FFF2-40B4-BE49-F238E27FC236}">
                    <a16:creationId xmlns:a16="http://schemas.microsoft.com/office/drawing/2014/main" id="{9C382A44-3942-4A8E-98A1-2685D9AAEEEE}"/>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59" name="Elipse 265">
                <a:extLst>
                  <a:ext uri="{FF2B5EF4-FFF2-40B4-BE49-F238E27FC236}">
                    <a16:creationId xmlns:a16="http://schemas.microsoft.com/office/drawing/2014/main" id="{052D3390-46BC-4B65-B5BE-0A40578F9E61}"/>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0" name="Elipse 266">
                <a:extLst>
                  <a:ext uri="{FF2B5EF4-FFF2-40B4-BE49-F238E27FC236}">
                    <a16:creationId xmlns:a16="http://schemas.microsoft.com/office/drawing/2014/main" id="{0279AB69-DF67-4836-8A04-8F550D181F6D}"/>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1" name="Forma libre 267">
                <a:extLst>
                  <a:ext uri="{FF2B5EF4-FFF2-40B4-BE49-F238E27FC236}">
                    <a16:creationId xmlns:a16="http://schemas.microsoft.com/office/drawing/2014/main" id="{E1BFECCB-F108-4293-A159-3CFFB2E29A55}"/>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104" name="Rectángulo 103">
              <a:extLst>
                <a:ext uri="{FF2B5EF4-FFF2-40B4-BE49-F238E27FC236}">
                  <a16:creationId xmlns:a16="http://schemas.microsoft.com/office/drawing/2014/main" id="{10F61556-59B4-4A9C-90FA-556F81054F9F}"/>
                </a:ext>
              </a:extLst>
            </p:cNvPr>
            <p:cNvSpPr/>
            <p:nvPr/>
          </p:nvSpPr>
          <p:spPr>
            <a:xfrm>
              <a:off x="1000958" y="4339275"/>
              <a:ext cx="1260332" cy="769530"/>
            </a:xfrm>
            <a:prstGeom prst="rect">
              <a:avLst/>
            </a:prstGeom>
          </p:spPr>
          <p:txBody>
            <a:bodyPr wrap="square" lIns="0" tIns="0" rIns="0" bIns="0" rtlCol="0">
              <a:spAutoFit/>
            </a:bodyPr>
            <a:lstStyle/>
            <a:p>
              <a:pPr lvl="0" algn="ctr"/>
              <a:r>
                <a:rPr lang="es-AR" b="1" dirty="0">
                  <a:solidFill>
                    <a:schemeClr val="bg1"/>
                  </a:solidFill>
                </a:rPr>
                <a:t>Actualización de bases de datos</a:t>
              </a:r>
              <a:endParaRPr lang="es-AR" dirty="0">
                <a:solidFill>
                  <a:schemeClr val="bg1"/>
                </a:solidFill>
              </a:endParaRPr>
            </a:p>
          </p:txBody>
        </p:sp>
        <p:sp>
          <p:nvSpPr>
            <p:cNvPr id="105" name="Rectángulo 104">
              <a:extLst>
                <a:ext uri="{FF2B5EF4-FFF2-40B4-BE49-F238E27FC236}">
                  <a16:creationId xmlns:a16="http://schemas.microsoft.com/office/drawing/2014/main" id="{F5EBCB29-78BB-40FE-BAC2-F83D56B8F2B7}"/>
                </a:ext>
              </a:extLst>
            </p:cNvPr>
            <p:cNvSpPr/>
            <p:nvPr/>
          </p:nvSpPr>
          <p:spPr>
            <a:xfrm>
              <a:off x="2818066" y="1323701"/>
              <a:ext cx="1260332" cy="769530"/>
            </a:xfrm>
            <a:prstGeom prst="rect">
              <a:avLst/>
            </a:prstGeom>
          </p:spPr>
          <p:txBody>
            <a:bodyPr wrap="square" lIns="0" tIns="0" rIns="0" bIns="0" rtlCol="0">
              <a:spAutoFit/>
            </a:bodyPr>
            <a:lstStyle/>
            <a:p>
              <a:pPr lvl="0" algn="ctr"/>
              <a:r>
                <a:rPr lang="es-AR" b="1" dirty="0">
                  <a:solidFill>
                    <a:schemeClr val="bg1"/>
                  </a:solidFill>
                </a:rPr>
                <a:t>Actualización de hojas sustituibles</a:t>
              </a:r>
              <a:endParaRPr lang="es-AR" dirty="0">
                <a:solidFill>
                  <a:schemeClr val="bg1"/>
                </a:solidFill>
              </a:endParaRPr>
            </a:p>
          </p:txBody>
        </p:sp>
      </p:grpSp>
      <p:sp>
        <p:nvSpPr>
          <p:cNvPr id="4" name="Título 3" hidden="1">
            <a:extLst>
              <a:ext uri="{FF2B5EF4-FFF2-40B4-BE49-F238E27FC236}">
                <a16:creationId xmlns:a16="http://schemas.microsoft.com/office/drawing/2014/main" id="{2784E464-B64A-4614-9350-2C88DBD46AB5}"/>
              </a:ext>
            </a:extLst>
          </p:cNvPr>
          <p:cNvSpPr>
            <a:spLocks noGrp="1"/>
          </p:cNvSpPr>
          <p:nvPr>
            <p:ph type="title"/>
          </p:nvPr>
        </p:nvSpPr>
        <p:spPr/>
        <p:txBody>
          <a:bodyPr rtlCol="0"/>
          <a:lstStyle/>
          <a:p>
            <a:r>
              <a:rPr lang="es-ES" dirty="0"/>
              <a:t>Diapositiva de recursos humanos 5</a:t>
            </a:r>
          </a:p>
        </p:txBody>
      </p:sp>
      <p:sp>
        <p:nvSpPr>
          <p:cNvPr id="113" name="Cuadro de texto 106">
            <a:extLst>
              <a:ext uri="{FF2B5EF4-FFF2-40B4-BE49-F238E27FC236}">
                <a16:creationId xmlns:a16="http://schemas.microsoft.com/office/drawing/2014/main" id="{54EA7ED5-6E34-4D47-91B6-F78F5F8B4C6E}"/>
              </a:ext>
            </a:extLst>
          </p:cNvPr>
          <p:cNvSpPr txBox="1"/>
          <p:nvPr/>
        </p:nvSpPr>
        <p:spPr>
          <a:xfrm>
            <a:off x="-226973" y="164499"/>
            <a:ext cx="3467641" cy="1846659"/>
          </a:xfrm>
          <a:prstGeom prst="rect">
            <a:avLst/>
          </a:prstGeom>
          <a:noFill/>
        </p:spPr>
        <p:txBody>
          <a:bodyPr wrap="square" lIns="0" tIns="0" rIns="0" bIns="0" rtlCol="0">
            <a:spAutoFit/>
          </a:bodyPr>
          <a:lstStyle/>
          <a:p>
            <a:pPr algn="ctr" rtl="0"/>
            <a:r>
              <a:rPr lang="es-ES" sz="4000" b="1" dirty="0" smtClean="0">
                <a:solidFill>
                  <a:schemeClr val="accent1">
                    <a:lumMod val="50000"/>
                  </a:schemeClr>
                </a:solidFill>
                <a:latin typeface="Segoe UI" panose="020B0502040204020203" pitchFamily="34" charset="0"/>
                <a:cs typeface="Segoe UI" panose="020B0502040204020203" pitchFamily="34" charset="0"/>
              </a:rPr>
              <a:t>Tipos de Recursos</a:t>
            </a:r>
          </a:p>
          <a:p>
            <a:pPr algn="ctr" rtl="0"/>
            <a:r>
              <a:rPr lang="es-ES" sz="4000" b="1" dirty="0" smtClean="0">
                <a:solidFill>
                  <a:schemeClr val="accent1">
                    <a:lumMod val="50000"/>
                  </a:schemeClr>
                </a:solidFill>
                <a:latin typeface="Segoe UI" panose="020B0502040204020203" pitchFamily="34" charset="0"/>
                <a:cs typeface="Segoe UI" panose="020B0502040204020203" pitchFamily="34" charset="0"/>
              </a:rPr>
              <a:t> integrados</a:t>
            </a:r>
            <a:endParaRPr lang="es-ES" sz="4000" b="1" dirty="0">
              <a:solidFill>
                <a:schemeClr val="accent1">
                  <a:lumMod val="50000"/>
                </a:schemeClr>
              </a:solidFill>
              <a:latin typeface="Segoe UI" panose="020B0502040204020203" pitchFamily="34" charset="0"/>
              <a:cs typeface="Segoe UI" panose="020B0502040204020203" pitchFamily="34" charset="0"/>
            </a:endParaRPr>
          </a:p>
        </p:txBody>
      </p:sp>
      <p:pic>
        <p:nvPicPr>
          <p:cNvPr id="114" name="Imagen5"/>
          <p:cNvPicPr/>
          <p:nvPr/>
        </p:nvPicPr>
        <p:blipFill>
          <a:blip r:embed="rId3">
            <a:lum/>
            <a:alphaModFix/>
          </a:blip>
          <a:srcRect/>
          <a:stretch>
            <a:fillRect/>
          </a:stretch>
        </p:blipFill>
        <p:spPr>
          <a:xfrm>
            <a:off x="3985807" y="313723"/>
            <a:ext cx="1740199" cy="1148154"/>
          </a:xfrm>
          <a:prstGeom prst="rect">
            <a:avLst/>
          </a:prstGeom>
          <a:noFill/>
          <a:ln>
            <a:noFill/>
            <a:prstDash/>
          </a:ln>
        </p:spPr>
      </p:pic>
      <p:pic>
        <p:nvPicPr>
          <p:cNvPr id="115" name="Imagen 114"/>
          <p:cNvPicPr/>
          <p:nvPr/>
        </p:nvPicPr>
        <p:blipFill>
          <a:blip r:embed="rId4"/>
          <a:srcRect/>
          <a:stretch>
            <a:fillRect/>
          </a:stretch>
        </p:blipFill>
        <p:spPr>
          <a:xfrm>
            <a:off x="360359" y="4844785"/>
            <a:ext cx="2292979" cy="1737181"/>
          </a:xfrm>
          <a:prstGeom prst="rect">
            <a:avLst/>
          </a:prstGeom>
          <a:noFill/>
          <a:ln>
            <a:noFill/>
            <a:prstDash/>
          </a:ln>
        </p:spPr>
      </p:pic>
      <p:pic>
        <p:nvPicPr>
          <p:cNvPr id="116" name="Imagen3"/>
          <p:cNvPicPr/>
          <p:nvPr/>
        </p:nvPicPr>
        <p:blipFill>
          <a:blip r:embed="rId5">
            <a:lum/>
            <a:alphaModFix/>
          </a:blip>
          <a:srcRect/>
          <a:stretch>
            <a:fillRect/>
          </a:stretch>
        </p:blipFill>
        <p:spPr>
          <a:xfrm>
            <a:off x="9206317" y="4844785"/>
            <a:ext cx="2798782" cy="1752545"/>
          </a:xfrm>
          <a:prstGeom prst="rect">
            <a:avLst/>
          </a:prstGeom>
          <a:noFill/>
          <a:ln>
            <a:noFill/>
            <a:prstDash/>
          </a:ln>
        </p:spPr>
      </p:pic>
      <p:pic>
        <p:nvPicPr>
          <p:cNvPr id="117" name="Imagen4"/>
          <p:cNvPicPr/>
          <p:nvPr/>
        </p:nvPicPr>
        <p:blipFill>
          <a:blip r:embed="rId6">
            <a:lum/>
            <a:alphaModFix/>
          </a:blip>
          <a:srcRect/>
          <a:stretch>
            <a:fillRect/>
          </a:stretch>
        </p:blipFill>
        <p:spPr>
          <a:xfrm>
            <a:off x="6711533" y="313723"/>
            <a:ext cx="1650589" cy="1190625"/>
          </a:xfrm>
          <a:prstGeom prst="rect">
            <a:avLst/>
          </a:prstGeom>
          <a:noFill/>
          <a:ln>
            <a:noFill/>
            <a:prstDash/>
          </a:ln>
        </p:spPr>
      </p:pic>
      <p:sp>
        <p:nvSpPr>
          <p:cNvPr id="2" name="Multidocumento 1"/>
          <p:cNvSpPr/>
          <p:nvPr/>
        </p:nvSpPr>
        <p:spPr>
          <a:xfrm>
            <a:off x="5726006" y="5713375"/>
            <a:ext cx="346182" cy="330238"/>
          </a:xfrm>
          <a:prstGeom prst="flowChartMultidocumen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40025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anim calcmode="lin" valueType="num">
                                      <p:cBhvr>
                                        <p:cTn id="8" dur="2000" fill="hold"/>
                                        <p:tgtEl>
                                          <p:spTgt spid="114"/>
                                        </p:tgtEl>
                                        <p:attrNameLst>
                                          <p:attrName>ppt_w</p:attrName>
                                        </p:attrNameLst>
                                      </p:cBhvr>
                                      <p:tavLst>
                                        <p:tav tm="0" fmla="#ppt_w*sin(2.5*pi*$)">
                                          <p:val>
                                            <p:fltVal val="0"/>
                                          </p:val>
                                        </p:tav>
                                        <p:tav tm="100000">
                                          <p:val>
                                            <p:fltVal val="1"/>
                                          </p:val>
                                        </p:tav>
                                      </p:tavLst>
                                    </p:anim>
                                    <p:anim calcmode="lin" valueType="num">
                                      <p:cBhvr>
                                        <p:cTn id="9" dur="2000" fill="hold"/>
                                        <p:tgtEl>
                                          <p:spTgt spid="1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fade">
                                      <p:cBhvr>
                                        <p:cTn id="14" dur="2000"/>
                                        <p:tgtEl>
                                          <p:spTgt spid="117"/>
                                        </p:tgtEl>
                                      </p:cBhvr>
                                    </p:animEffect>
                                    <p:anim calcmode="lin" valueType="num">
                                      <p:cBhvr>
                                        <p:cTn id="15" dur="2000" fill="hold"/>
                                        <p:tgtEl>
                                          <p:spTgt spid="117"/>
                                        </p:tgtEl>
                                        <p:attrNameLst>
                                          <p:attrName>ppt_w</p:attrName>
                                        </p:attrNameLst>
                                      </p:cBhvr>
                                      <p:tavLst>
                                        <p:tav tm="0" fmla="#ppt_w*sin(2.5*pi*$)">
                                          <p:val>
                                            <p:fltVal val="0"/>
                                          </p:val>
                                        </p:tav>
                                        <p:tav tm="100000">
                                          <p:val>
                                            <p:fltVal val="1"/>
                                          </p:val>
                                        </p:tav>
                                      </p:tavLst>
                                    </p:anim>
                                    <p:anim calcmode="lin" valueType="num">
                                      <p:cBhvr>
                                        <p:cTn id="16"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2000"/>
                                        <p:tgtEl>
                                          <p:spTgt spid="115"/>
                                        </p:tgtEl>
                                      </p:cBhvr>
                                    </p:animEffect>
                                    <p:anim calcmode="lin" valueType="num">
                                      <p:cBhvr>
                                        <p:cTn id="22" dur="2000" fill="hold"/>
                                        <p:tgtEl>
                                          <p:spTgt spid="115"/>
                                        </p:tgtEl>
                                        <p:attrNameLst>
                                          <p:attrName>ppt_w</p:attrName>
                                        </p:attrNameLst>
                                      </p:cBhvr>
                                      <p:tavLst>
                                        <p:tav tm="0" fmla="#ppt_w*sin(2.5*pi*$)">
                                          <p:val>
                                            <p:fltVal val="0"/>
                                          </p:val>
                                        </p:tav>
                                        <p:tav tm="100000">
                                          <p:val>
                                            <p:fltVal val="1"/>
                                          </p:val>
                                        </p:tav>
                                      </p:tavLst>
                                    </p:anim>
                                    <p:anim calcmode="lin" valueType="num">
                                      <p:cBhvr>
                                        <p:cTn id="23" dur="2000" fill="hold"/>
                                        <p:tgtEl>
                                          <p:spTgt spid="11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116"/>
                                        </p:tgtEl>
                                        <p:attrNameLst>
                                          <p:attrName>style.visibility</p:attrName>
                                        </p:attrNameLst>
                                      </p:cBhvr>
                                      <p:to>
                                        <p:strVal val="visible"/>
                                      </p:to>
                                    </p:set>
                                    <p:animEffect transition="in" filter="fade">
                                      <p:cBhvr>
                                        <p:cTn id="28" dur="2000"/>
                                        <p:tgtEl>
                                          <p:spTgt spid="116"/>
                                        </p:tgtEl>
                                      </p:cBhvr>
                                    </p:animEffect>
                                    <p:anim calcmode="lin" valueType="num">
                                      <p:cBhvr>
                                        <p:cTn id="29" dur="2000" fill="hold"/>
                                        <p:tgtEl>
                                          <p:spTgt spid="116"/>
                                        </p:tgtEl>
                                        <p:attrNameLst>
                                          <p:attrName>ppt_w</p:attrName>
                                        </p:attrNameLst>
                                      </p:cBhvr>
                                      <p:tavLst>
                                        <p:tav tm="0" fmla="#ppt_w*sin(2.5*pi*$)">
                                          <p:val>
                                            <p:fltVal val="0"/>
                                          </p:val>
                                        </p:tav>
                                        <p:tav tm="100000">
                                          <p:val>
                                            <p:fltVal val="1"/>
                                          </p:val>
                                        </p:tav>
                                      </p:tavLst>
                                    </p:anim>
                                    <p:anim calcmode="lin" valueType="num">
                                      <p:cBhvr>
                                        <p:cTn id="30" dur="2000" fill="hold"/>
                                        <p:tgtEl>
                                          <p:spTgt spid="1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724" y="2882742"/>
            <a:ext cx="3641035" cy="1768475"/>
          </a:xfrm>
        </p:spPr>
        <p:txBody>
          <a:bodyPr>
            <a:noAutofit/>
          </a:bodyPr>
          <a:lstStyle/>
          <a:p>
            <a:pPr>
              <a:lnSpc>
                <a:spcPct val="150000"/>
              </a:lnSpc>
            </a:pPr>
            <a:r>
              <a:rPr lang="es-ES" sz="4000" b="1" dirty="0" smtClean="0">
                <a:solidFill>
                  <a:srgbClr val="002060"/>
                </a:solidFill>
                <a:latin typeface="Segoe UI" panose="020B0502040204020203" pitchFamily="34" charset="0"/>
                <a:cs typeface="Segoe UI" panose="020B0502040204020203" pitchFamily="34" charset="0"/>
              </a:rPr>
              <a:t>Aspectos de la catalogación</a:t>
            </a:r>
            <a:endParaRPr lang="es-ES" sz="4000" b="1" dirty="0">
              <a:solidFill>
                <a:srgbClr val="002060"/>
              </a:solidFill>
              <a:latin typeface="Segoe UI" panose="020B0502040204020203" pitchFamily="34" charset="0"/>
              <a:cs typeface="Segoe UI" panose="020B0502040204020203" pitchFamily="34" charset="0"/>
            </a:endParaRPr>
          </a:p>
        </p:txBody>
      </p:sp>
      <p:grpSp>
        <p:nvGrpSpPr>
          <p:cNvPr id="3" name="Grupo 2" descr="Esta imagen es una forma decorativa abstracta.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4" name="Forma libre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5" name="Forma libre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6" name="Forma libre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pic>
        <p:nvPicPr>
          <p:cNvPr id="7" name="Imagen 6"/>
          <p:cNvPicPr>
            <a:picLocks noChangeAspect="1"/>
          </p:cNvPicPr>
          <p:nvPr/>
        </p:nvPicPr>
        <p:blipFill>
          <a:blip r:embed="rId3"/>
          <a:stretch>
            <a:fillRect/>
          </a:stretch>
        </p:blipFill>
        <p:spPr>
          <a:xfrm>
            <a:off x="49438" y="6115050"/>
            <a:ext cx="2276475" cy="742950"/>
          </a:xfrm>
          <a:prstGeom prst="rect">
            <a:avLst/>
          </a:prstGeom>
        </p:spPr>
      </p:pic>
    </p:spTree>
    <p:extLst>
      <p:ext uri="{BB962C8B-B14F-4D97-AF65-F5344CB8AC3E}">
        <p14:creationId xmlns:p14="http://schemas.microsoft.com/office/powerpoint/2010/main" val="418926126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adro de texto 66">
            <a:extLst>
              <a:ext uri="{FF2B5EF4-FFF2-40B4-BE49-F238E27FC236}">
                <a16:creationId xmlns:a16="http://schemas.microsoft.com/office/drawing/2014/main" id="{EFA5AF66-F428-4EBE-A3A8-9F827101F023}"/>
              </a:ext>
            </a:extLst>
          </p:cNvPr>
          <p:cNvSpPr txBox="1"/>
          <p:nvPr/>
        </p:nvSpPr>
        <p:spPr>
          <a:xfrm>
            <a:off x="901556" y="614046"/>
            <a:ext cx="7184767"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pPr rtl="0"/>
            <a:endParaRPr lang="es-ES" sz="4000" dirty="0"/>
          </a:p>
        </p:txBody>
      </p:sp>
      <p:sp>
        <p:nvSpPr>
          <p:cNvPr id="68" name="Cuadro de texto 67">
            <a:extLst>
              <a:ext uri="{FF2B5EF4-FFF2-40B4-BE49-F238E27FC236}">
                <a16:creationId xmlns:a16="http://schemas.microsoft.com/office/drawing/2014/main" id="{7994E089-025A-4C69-B940-7F951870B5E4}"/>
              </a:ext>
            </a:extLst>
          </p:cNvPr>
          <p:cNvSpPr txBox="1"/>
          <p:nvPr/>
        </p:nvSpPr>
        <p:spPr>
          <a:xfrm>
            <a:off x="942974" y="794691"/>
            <a:ext cx="7911140" cy="615553"/>
          </a:xfrm>
          <a:prstGeom prst="rect">
            <a:avLst/>
          </a:prstGeom>
        </p:spPr>
        <p:txBody>
          <a:bodyPr wrap="square" lIns="0" tIns="0" rIns="0" bIns="0" rtlCol="0">
            <a:spAutoFit/>
          </a:bodyPr>
          <a:lstStyle>
            <a:defPPr>
              <a:defRPr lang="en-US"/>
            </a:defPPr>
            <a:lvl1pPr>
              <a:defRPr sz="1600" i="1">
                <a:solidFill>
                  <a:srgbClr val="002060"/>
                </a:solidFill>
                <a:latin typeface="+mj-lt"/>
                <a:cs typeface="Segoe UI" panose="020B0502040204020203" pitchFamily="34" charset="0"/>
              </a:defRPr>
            </a:lvl1pPr>
          </a:lstStyle>
          <a:p>
            <a:pPr rtl="0"/>
            <a:r>
              <a:rPr lang="es-ES" sz="4000" b="1" i="0" dirty="0" smtClean="0">
                <a:latin typeface="Segoe UI" panose="020B0502040204020203" pitchFamily="34" charset="0"/>
              </a:rPr>
              <a:t>Fuentes de información</a:t>
            </a:r>
            <a:endParaRPr lang="es-ES" sz="4000" b="1" i="0" dirty="0">
              <a:latin typeface="Segoe UI" panose="020B0502040204020203" pitchFamily="34" charset="0"/>
            </a:endParaRPr>
          </a:p>
        </p:txBody>
      </p:sp>
      <p:grpSp>
        <p:nvGrpSpPr>
          <p:cNvPr id="94" name="Grupo 93" descr="Esta imagen es de una forma abstracta. ">
            <a:extLst>
              <a:ext uri="{FF2B5EF4-FFF2-40B4-BE49-F238E27FC236}">
                <a16:creationId xmlns:a16="http://schemas.microsoft.com/office/drawing/2014/main" id="{06C5D049-85D7-4673-9E2C-A2DF6A4D5048}"/>
              </a:ext>
            </a:extLst>
          </p:cNvPr>
          <p:cNvGrpSpPr/>
          <p:nvPr/>
        </p:nvGrpSpPr>
        <p:grpSpPr>
          <a:xfrm rot="15309759">
            <a:off x="8392448" y="2966313"/>
            <a:ext cx="4736736" cy="6407275"/>
            <a:chOff x="4855953" y="-2833465"/>
            <a:chExt cx="8948964" cy="12105059"/>
          </a:xfrm>
        </p:grpSpPr>
        <p:sp>
          <p:nvSpPr>
            <p:cNvPr id="95" name="Forma libre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6" name="Forma libre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97" name="Forma libre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98" name="Título 97" hidden="1">
            <a:extLst>
              <a:ext uri="{FF2B5EF4-FFF2-40B4-BE49-F238E27FC236}">
                <a16:creationId xmlns:a16="http://schemas.microsoft.com/office/drawing/2014/main" id="{D69146DD-53CC-4FD6-9456-3F49560FC114}"/>
              </a:ext>
            </a:extLst>
          </p:cNvPr>
          <p:cNvSpPr>
            <a:spLocks noGrp="1"/>
          </p:cNvSpPr>
          <p:nvPr>
            <p:ph type="title"/>
          </p:nvPr>
        </p:nvSpPr>
        <p:spPr/>
        <p:txBody>
          <a:bodyPr rtlCol="0"/>
          <a:lstStyle/>
          <a:p>
            <a:r>
              <a:rPr lang="es-ES" dirty="0"/>
              <a:t>Diapositiva de recursos humanos 9</a:t>
            </a:r>
          </a:p>
        </p:txBody>
      </p:sp>
      <p:sp>
        <p:nvSpPr>
          <p:cNvPr id="86" name="Rectángulo 85"/>
          <p:cNvSpPr/>
          <p:nvPr/>
        </p:nvSpPr>
        <p:spPr>
          <a:xfrm>
            <a:off x="803845" y="2442901"/>
            <a:ext cx="2729948" cy="101151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smtClean="0">
                <a:solidFill>
                  <a:schemeClr val="accent1">
                    <a:lumMod val="50000"/>
                  </a:schemeClr>
                </a:solidFill>
              </a:rPr>
              <a:t>Recurso Impreso</a:t>
            </a:r>
            <a:endParaRPr lang="es-AR" sz="2800" dirty="0">
              <a:solidFill>
                <a:schemeClr val="accent1">
                  <a:lumMod val="50000"/>
                </a:schemeClr>
              </a:solidFill>
            </a:endParaRPr>
          </a:p>
        </p:txBody>
      </p:sp>
      <p:sp>
        <p:nvSpPr>
          <p:cNvPr id="101" name="Rectángulo 100"/>
          <p:cNvSpPr/>
          <p:nvPr/>
        </p:nvSpPr>
        <p:spPr>
          <a:xfrm>
            <a:off x="614363" y="4193010"/>
            <a:ext cx="3058559" cy="101151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a:solidFill>
                  <a:schemeClr val="accent1">
                    <a:lumMod val="50000"/>
                  </a:schemeClr>
                </a:solidFill>
              </a:rPr>
              <a:t>Recurso </a:t>
            </a:r>
            <a:r>
              <a:rPr lang="es-AR" sz="2800" dirty="0" smtClean="0">
                <a:solidFill>
                  <a:schemeClr val="accent1">
                    <a:lumMod val="50000"/>
                  </a:schemeClr>
                </a:solidFill>
              </a:rPr>
              <a:t>Electrónico en línea</a:t>
            </a:r>
            <a:endParaRPr lang="es-AR" sz="2800" dirty="0">
              <a:solidFill>
                <a:schemeClr val="accent1">
                  <a:lumMod val="50000"/>
                </a:schemeClr>
              </a:solidFill>
            </a:endParaRPr>
          </a:p>
        </p:txBody>
      </p:sp>
      <p:sp>
        <p:nvSpPr>
          <p:cNvPr id="88" name="Elipse 87"/>
          <p:cNvSpPr/>
          <p:nvPr/>
        </p:nvSpPr>
        <p:spPr>
          <a:xfrm>
            <a:off x="4954086" y="2282570"/>
            <a:ext cx="3511826" cy="1256821"/>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chemeClr val="accent1">
                    <a:lumMod val="50000"/>
                  </a:schemeClr>
                </a:solidFill>
              </a:rPr>
              <a:t>Ú</a:t>
            </a:r>
            <a:r>
              <a:rPr lang="es-AR" sz="2400" b="1" dirty="0" smtClean="0">
                <a:solidFill>
                  <a:schemeClr val="accent1">
                    <a:lumMod val="50000"/>
                  </a:schemeClr>
                </a:solidFill>
              </a:rPr>
              <a:t>ltima </a:t>
            </a:r>
            <a:r>
              <a:rPr lang="es-AR" sz="2400" b="1" dirty="0">
                <a:solidFill>
                  <a:schemeClr val="accent1">
                    <a:lumMod val="50000"/>
                  </a:schemeClr>
                </a:solidFill>
              </a:rPr>
              <a:t>iteración que contenga el </a:t>
            </a:r>
            <a:r>
              <a:rPr lang="es-AR" sz="2400" b="1" dirty="0" smtClean="0">
                <a:solidFill>
                  <a:schemeClr val="accent1">
                    <a:lumMod val="50000"/>
                  </a:schemeClr>
                </a:solidFill>
              </a:rPr>
              <a:t>título</a:t>
            </a:r>
            <a:endParaRPr lang="es-AR" sz="2400" b="1" dirty="0" smtClean="0">
              <a:solidFill>
                <a:schemeClr val="accent1"/>
              </a:solidFill>
            </a:endParaRPr>
          </a:p>
        </p:txBody>
      </p:sp>
      <p:sp>
        <p:nvSpPr>
          <p:cNvPr id="102" name="Elipse 101"/>
          <p:cNvSpPr/>
          <p:nvPr/>
        </p:nvSpPr>
        <p:spPr>
          <a:xfrm>
            <a:off x="4954086" y="4136601"/>
            <a:ext cx="3511826" cy="106792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chemeClr val="accent1">
                    <a:lumMod val="50000"/>
                  </a:schemeClr>
                </a:solidFill>
              </a:rPr>
              <a:t>I</a:t>
            </a:r>
            <a:r>
              <a:rPr lang="es-AR" sz="2400" b="1" dirty="0" smtClean="0">
                <a:solidFill>
                  <a:schemeClr val="accent1">
                    <a:lumMod val="50000"/>
                  </a:schemeClr>
                </a:solidFill>
              </a:rPr>
              <a:t>teración </a:t>
            </a:r>
            <a:r>
              <a:rPr lang="es-AR" sz="2400" b="1" dirty="0">
                <a:solidFill>
                  <a:schemeClr val="accent1">
                    <a:lumMod val="50000"/>
                  </a:schemeClr>
                </a:solidFill>
              </a:rPr>
              <a:t>actual </a:t>
            </a:r>
          </a:p>
        </p:txBody>
      </p:sp>
      <p:sp>
        <p:nvSpPr>
          <p:cNvPr id="89" name="Flecha derecha 88"/>
          <p:cNvSpPr/>
          <p:nvPr/>
        </p:nvSpPr>
        <p:spPr>
          <a:xfrm>
            <a:off x="3896458" y="2726736"/>
            <a:ext cx="815600" cy="387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3" name="Flecha derecha 102"/>
          <p:cNvSpPr/>
          <p:nvPr/>
        </p:nvSpPr>
        <p:spPr>
          <a:xfrm>
            <a:off x="3896458" y="4505050"/>
            <a:ext cx="815600" cy="387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Imagen 14"/>
          <p:cNvPicPr>
            <a:picLocks noChangeAspect="1"/>
          </p:cNvPicPr>
          <p:nvPr/>
        </p:nvPicPr>
        <p:blipFill>
          <a:blip r:embed="rId3"/>
          <a:stretch>
            <a:fillRect/>
          </a:stretch>
        </p:blipFill>
        <p:spPr>
          <a:xfrm>
            <a:off x="31473" y="6115050"/>
            <a:ext cx="2276475" cy="742950"/>
          </a:xfrm>
          <a:prstGeom prst="rect">
            <a:avLst/>
          </a:prstGeom>
        </p:spPr>
      </p:pic>
    </p:spTree>
    <p:extLst>
      <p:ext uri="{BB962C8B-B14F-4D97-AF65-F5344CB8AC3E}">
        <p14:creationId xmlns:p14="http://schemas.microsoft.com/office/powerpoint/2010/main" val="353220431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63_TF33668227.potx" id="{B848F757-4882-4260-9664-369339BAC206}" vid="{4D2DE6CD-11E4-4246-B83E-0A0B217F75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TF33668227</Template>
  <TotalTime>0</TotalTime>
  <Words>3031</Words>
  <Application>Microsoft Office PowerPoint</Application>
  <PresentationFormat>Panorámica</PresentationFormat>
  <Paragraphs>561</Paragraphs>
  <Slides>33</Slides>
  <Notes>26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33</vt:i4>
      </vt:variant>
    </vt:vector>
  </HeadingPairs>
  <TitlesOfParts>
    <vt:vector size="44" baseType="lpstr">
      <vt:lpstr>NSimSun</vt:lpstr>
      <vt:lpstr>SimSun</vt:lpstr>
      <vt:lpstr>Arial</vt:lpstr>
      <vt:lpstr>Calibri</vt:lpstr>
      <vt:lpstr>Calibri Light</vt:lpstr>
      <vt:lpstr>Mangal</vt:lpstr>
      <vt:lpstr>OpenSymbol</vt:lpstr>
      <vt:lpstr>Segoe UI</vt:lpstr>
      <vt:lpstr>Segoe UI  </vt:lpstr>
      <vt:lpstr>Times New Roman</vt:lpstr>
      <vt:lpstr>Tema de Office</vt:lpstr>
      <vt:lpstr>Diapositiva de recursos humanos 1</vt:lpstr>
      <vt:lpstr>Diapositiva de recursos humanos 2</vt:lpstr>
      <vt:lpstr>Diapositiva de recursos humanos 7</vt:lpstr>
      <vt:lpstr>Actualización de hojas sustituibles - Errepar</vt:lpstr>
      <vt:lpstr>Evolución de Internet</vt:lpstr>
      <vt:lpstr>Presentación de PowerPoint</vt:lpstr>
      <vt:lpstr>Diapositiva de recursos humanos 5</vt:lpstr>
      <vt:lpstr>Aspectos de la catalogación</vt:lpstr>
      <vt:lpstr>Diapositiva de recursos humanos 9</vt:lpstr>
      <vt:lpstr>Campos de longitud fija                                                        Campo LDR   Leader o cabecera </vt:lpstr>
      <vt:lpstr>  LDR/07 Nivel bibliográfico </vt:lpstr>
      <vt:lpstr>Campo 007 Descripción física (para materiales en línea específicamente)</vt:lpstr>
      <vt:lpstr>Presentación de PowerPoint</vt:lpstr>
      <vt:lpstr>Campo 008   Campo fijo de información general </vt:lpstr>
      <vt:lpstr>Presentación de PowerPoint</vt:lpstr>
      <vt:lpstr>Presentación de PowerPoint</vt:lpstr>
      <vt:lpstr>Campos de longitud variable Campo 245 Título y mención de responsabilidad</vt:lpstr>
      <vt:lpstr>Campo 247 Título anterior</vt:lpstr>
      <vt:lpstr>Campo 260  Publicación, distribución, etc.</vt:lpstr>
      <vt:lpstr>Campo 300  Extensión, dimensiones</vt:lpstr>
      <vt:lpstr>Campos 5XX  Notas</vt:lpstr>
      <vt:lpstr>Campo 856  Acceso electrónico (URL)</vt:lpstr>
      <vt:lpstr>Campos 6XX Encabezamientos de materia</vt:lpstr>
      <vt:lpstr>Requerimientos de un registro bibliográfico nuevo </vt:lpstr>
      <vt:lpstr>Plan piloto de la BNMM  </vt:lpstr>
      <vt:lpstr>Ejemplos</vt:lpstr>
      <vt:lpstr>Actualización  de Hojas Sueltas</vt:lpstr>
      <vt:lpstr>Actualización  de Hojas Sueltas</vt:lpstr>
      <vt:lpstr>Actualización de Páginas Web</vt:lpstr>
      <vt:lpstr>Base de datos</vt:lpstr>
      <vt:lpstr>Bibliografía</vt:lpstr>
      <vt:lpstr>Presentación de PowerPoint</vt:lpstr>
      <vt:lpstr>Diapositiva de recursos humanos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2019-08-12T13:46:44Z</dcterms:created>
  <dcterms:modified xsi:type="dcterms:W3CDTF">2019-09-27T15:21:17Z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2018-11-20T23:59:14.8270896Z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